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1"/>
  </p:sldMasterIdLst>
  <p:notesMasterIdLst>
    <p:notesMasterId r:id="rId61"/>
  </p:notesMasterIdLst>
  <p:sldIdLst>
    <p:sldId id="256" r:id="rId2"/>
    <p:sldId id="410" r:id="rId3"/>
    <p:sldId id="463" r:id="rId4"/>
    <p:sldId id="508" r:id="rId5"/>
    <p:sldId id="483" r:id="rId6"/>
    <p:sldId id="280" r:id="rId7"/>
    <p:sldId id="529" r:id="rId8"/>
    <p:sldId id="527" r:id="rId9"/>
    <p:sldId id="530" r:id="rId10"/>
    <p:sldId id="509" r:id="rId11"/>
    <p:sldId id="511" r:id="rId12"/>
    <p:sldId id="512" r:id="rId13"/>
    <p:sldId id="513" r:id="rId14"/>
    <p:sldId id="516" r:id="rId15"/>
    <p:sldId id="560" r:id="rId16"/>
    <p:sldId id="514" r:id="rId17"/>
    <p:sldId id="510" r:id="rId18"/>
    <p:sldId id="515" r:id="rId19"/>
    <p:sldId id="518" r:id="rId20"/>
    <p:sldId id="519" r:id="rId21"/>
    <p:sldId id="520" r:id="rId22"/>
    <p:sldId id="521" r:id="rId23"/>
    <p:sldId id="522" r:id="rId24"/>
    <p:sldId id="523" r:id="rId25"/>
    <p:sldId id="525" r:id="rId26"/>
    <p:sldId id="526" r:id="rId27"/>
    <p:sldId id="528" r:id="rId28"/>
    <p:sldId id="531" r:id="rId29"/>
    <p:sldId id="532" r:id="rId30"/>
    <p:sldId id="533" r:id="rId31"/>
    <p:sldId id="524" r:id="rId32"/>
    <p:sldId id="534" r:id="rId33"/>
    <p:sldId id="535" r:id="rId34"/>
    <p:sldId id="536" r:id="rId35"/>
    <p:sldId id="537" r:id="rId36"/>
    <p:sldId id="538" r:id="rId37"/>
    <p:sldId id="539" r:id="rId38"/>
    <p:sldId id="540" r:id="rId39"/>
    <p:sldId id="541" r:id="rId40"/>
    <p:sldId id="542" r:id="rId41"/>
    <p:sldId id="543" r:id="rId42"/>
    <p:sldId id="544" r:id="rId43"/>
    <p:sldId id="545" r:id="rId44"/>
    <p:sldId id="546" r:id="rId45"/>
    <p:sldId id="517" r:id="rId46"/>
    <p:sldId id="547" r:id="rId47"/>
    <p:sldId id="548" r:id="rId48"/>
    <p:sldId id="549" r:id="rId49"/>
    <p:sldId id="550" r:id="rId50"/>
    <p:sldId id="551" r:id="rId51"/>
    <p:sldId id="492" r:id="rId52"/>
    <p:sldId id="558" r:id="rId53"/>
    <p:sldId id="555" r:id="rId54"/>
    <p:sldId id="556" r:id="rId55"/>
    <p:sldId id="557" r:id="rId56"/>
    <p:sldId id="559" r:id="rId57"/>
    <p:sldId id="477" r:id="rId58"/>
    <p:sldId id="399" r:id="rId59"/>
    <p:sldId id="40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2" d="100"/>
          <a:sy n="72" d="100"/>
        </p:scale>
        <p:origin x="7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01775E-EDE2-4DE5-A02D-A8BD8C6F6AC0}" type="slidenum">
              <a:rPr lang="en-US" smtClean="0"/>
              <a:t>16</a:t>
            </a:fld>
            <a:endParaRPr lang="en-US"/>
          </a:p>
        </p:txBody>
      </p:sp>
    </p:spTree>
    <p:extLst>
      <p:ext uri="{BB962C8B-B14F-4D97-AF65-F5344CB8AC3E}">
        <p14:creationId xmlns:p14="http://schemas.microsoft.com/office/powerpoint/2010/main" val="256986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2079606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909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746687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18779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875288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38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6E0DA5-0C76-4851-AA82-0B75261F9EB4}"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12833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6E0DA5-0C76-4851-AA82-0B75261F9EB4}" type="datetimeFigureOut">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3748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6E0DA5-0C76-4851-AA82-0B75261F9EB4}"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64052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6E0DA5-0C76-4851-AA82-0B75261F9EB4}" type="datetimeFigureOut">
              <a:rPr lang="en-US" smtClean="0"/>
              <a:t>1/12/2023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4039241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26E0DA5-0C76-4851-AA82-0B75261F9EB4}" type="datetimeFigureOut">
              <a:rPr lang="en-US" smtClean="0"/>
              <a:t>1/12/2023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1260936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96183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6E0DA5-0C76-4851-AA82-0B75261F9EB4}" type="datetimeFigureOut">
              <a:rPr lang="en-US" smtClean="0"/>
              <a:t>1/12/2023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E83446-D492-49CB-B85A-4EA5E06E8E7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50397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hyperlink" Target="https://nodejs.org/en/" TargetMode="External"/><Relationship Id="rId1" Type="http://schemas.openxmlformats.org/officeDocument/2006/relationships/slideLayout" Target="../slideLayouts/slideLayout7.xml"/><Relationship Id="rId5" Type="http://schemas.openxmlformats.org/officeDocument/2006/relationships/hyperlink" Target="https://account.hanatrial.ondemand.com/trial/" TargetMode="External"/><Relationship Id="rId4" Type="http://schemas.openxmlformats.org/officeDocument/2006/relationships/hyperlink" Target="https://www.sap.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chandrashekharvedi/UI5_Material_2hr_per_day/blob/main/Day%201/FirstProject/index.htm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w3schools.com/html/default.as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www.w3schools.com/tags/tag_input.asp"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schools.com/css/default.asp"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jsonlint.com/"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www.w3schools.com/jsref/dom_obj_event.asp"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jquery.com/"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33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Srinivas</a:t>
            </a:r>
          </a:p>
        </p:txBody>
      </p:sp>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Tools to Create SAP UI5 and Fiori Apps</a:t>
            </a:r>
          </a:p>
        </p:txBody>
      </p:sp>
      <p:pic>
        <p:nvPicPr>
          <p:cNvPr id="83" name="Picture 82">
            <a:extLst>
              <a:ext uri="{FF2B5EF4-FFF2-40B4-BE49-F238E27FC236}">
                <a16:creationId xmlns:a16="http://schemas.microsoft.com/office/drawing/2014/main" id="{A8D75A03-CAD7-4C33-A546-A428CFCCDBCB}"/>
              </a:ext>
            </a:extLst>
          </p:cNvPr>
          <p:cNvPicPr>
            <a:picLocks noChangeAspect="1"/>
          </p:cNvPicPr>
          <p:nvPr/>
        </p:nvPicPr>
        <p:blipFill>
          <a:blip r:embed="rId2"/>
          <a:stretch>
            <a:fillRect/>
          </a:stretch>
        </p:blipFill>
        <p:spPr>
          <a:xfrm>
            <a:off x="320927" y="2045011"/>
            <a:ext cx="11550146" cy="2767978"/>
          </a:xfrm>
          <a:prstGeom prst="rect">
            <a:avLst/>
          </a:prstGeom>
        </p:spPr>
      </p:pic>
      <p:sp>
        <p:nvSpPr>
          <p:cNvPr id="2" name="TextBox 1">
            <a:extLst>
              <a:ext uri="{FF2B5EF4-FFF2-40B4-BE49-F238E27FC236}">
                <a16:creationId xmlns:a16="http://schemas.microsoft.com/office/drawing/2014/main" id="{51CC02F1-F2E0-4F2C-B72E-5F718E8595B3}"/>
              </a:ext>
            </a:extLst>
          </p:cNvPr>
          <p:cNvSpPr txBox="1"/>
          <p:nvPr/>
        </p:nvSpPr>
        <p:spPr>
          <a:xfrm>
            <a:off x="6752492" y="2220687"/>
            <a:ext cx="1276141" cy="369332"/>
          </a:xfrm>
          <a:prstGeom prst="rect">
            <a:avLst/>
          </a:prstGeom>
          <a:noFill/>
        </p:spPr>
        <p:txBody>
          <a:bodyPr wrap="square" rtlCol="0">
            <a:spAutoFit/>
          </a:bodyPr>
          <a:lstStyle/>
          <a:p>
            <a:r>
              <a:rPr lang="en-US" dirty="0"/>
              <a:t>Deprecated</a:t>
            </a:r>
          </a:p>
        </p:txBody>
      </p:sp>
    </p:spTree>
    <p:extLst>
      <p:ext uri="{BB962C8B-B14F-4D97-AF65-F5344CB8AC3E}">
        <p14:creationId xmlns:p14="http://schemas.microsoft.com/office/powerpoint/2010/main" val="4154277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 v/s VS Code</a:t>
            </a:r>
          </a:p>
        </p:txBody>
      </p:sp>
      <p:cxnSp>
        <p:nvCxnSpPr>
          <p:cNvPr id="4" name="Straight Connector 3">
            <a:extLst>
              <a:ext uri="{FF2B5EF4-FFF2-40B4-BE49-F238E27FC236}">
                <a16:creationId xmlns:a16="http://schemas.microsoft.com/office/drawing/2014/main" id="{CB460CCF-A4EF-4A65-A2EA-664702DCD8EB}"/>
              </a:ext>
            </a:extLst>
          </p:cNvPr>
          <p:cNvCxnSpPr>
            <a:cxnSpLocks/>
          </p:cNvCxnSpPr>
          <p:nvPr/>
        </p:nvCxnSpPr>
        <p:spPr>
          <a:xfrm>
            <a:off x="6090444" y="779090"/>
            <a:ext cx="5556" cy="5860249"/>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1B97B62F-2CD1-40F0-B793-A736E4B8BBAC}"/>
              </a:ext>
            </a:extLst>
          </p:cNvPr>
          <p:cNvSpPr/>
          <p:nvPr/>
        </p:nvSpPr>
        <p:spPr>
          <a:xfrm>
            <a:off x="1508611" y="779090"/>
            <a:ext cx="2822230" cy="7080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Visual Studio Code</a:t>
            </a:r>
          </a:p>
          <a:p>
            <a:pPr algn="ctr"/>
            <a:r>
              <a:rPr lang="en-US" dirty="0"/>
              <a:t>(VS Code)</a:t>
            </a:r>
          </a:p>
        </p:txBody>
      </p:sp>
      <p:sp>
        <p:nvSpPr>
          <p:cNvPr id="10" name="Rectangle: Rounded Corners 9">
            <a:extLst>
              <a:ext uri="{FF2B5EF4-FFF2-40B4-BE49-F238E27FC236}">
                <a16:creationId xmlns:a16="http://schemas.microsoft.com/office/drawing/2014/main" id="{C4F92ED3-2C5C-4C8C-9D48-D6780F394EA5}"/>
              </a:ext>
            </a:extLst>
          </p:cNvPr>
          <p:cNvSpPr/>
          <p:nvPr/>
        </p:nvSpPr>
        <p:spPr>
          <a:xfrm>
            <a:off x="7855603" y="779089"/>
            <a:ext cx="2822230" cy="7078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Business Application Studio (BAS)</a:t>
            </a:r>
          </a:p>
        </p:txBody>
      </p:sp>
      <p:sp>
        <p:nvSpPr>
          <p:cNvPr id="12" name="TextBox 11">
            <a:extLst>
              <a:ext uri="{FF2B5EF4-FFF2-40B4-BE49-F238E27FC236}">
                <a16:creationId xmlns:a16="http://schemas.microsoft.com/office/drawing/2014/main" id="{F984AB71-8D9A-403F-BE67-DBCCC7BA506E}"/>
              </a:ext>
            </a:extLst>
          </p:cNvPr>
          <p:cNvSpPr txBox="1"/>
          <p:nvPr/>
        </p:nvSpPr>
        <p:spPr>
          <a:xfrm>
            <a:off x="261764" y="1332511"/>
            <a:ext cx="5606473" cy="5109091"/>
          </a:xfrm>
          <a:prstGeom prst="rect">
            <a:avLst/>
          </a:prstGeom>
          <a:noFill/>
        </p:spPr>
        <p:txBody>
          <a:bodyPr wrap="square">
            <a:spAutoFit/>
          </a:bodyPr>
          <a:lstStyle/>
          <a:p>
            <a:r>
              <a:rPr lang="en-US" sz="1800" b="1" dirty="0"/>
              <a:t>Pros</a:t>
            </a:r>
          </a:p>
          <a:p>
            <a:pPr marL="342900" indent="-342900">
              <a:buAutoNum type="arabicPeriod"/>
            </a:pPr>
            <a:r>
              <a:rPr lang="en-US" sz="1800" dirty="0"/>
              <a:t>Lifetime free for anyone</a:t>
            </a:r>
          </a:p>
          <a:p>
            <a:pPr marL="342900" indent="-342900">
              <a:buAutoNum type="arabicPeriod"/>
            </a:pPr>
            <a:r>
              <a:rPr lang="en-US" sz="1800" dirty="0"/>
              <a:t>Its an open source by Microsoft</a:t>
            </a:r>
          </a:p>
          <a:p>
            <a:pPr marL="342900" indent="-342900">
              <a:buAutoNum type="arabicPeriod"/>
            </a:pPr>
            <a:r>
              <a:rPr lang="en-US" sz="1800" dirty="0"/>
              <a:t>Industry standard</a:t>
            </a:r>
          </a:p>
          <a:p>
            <a:pPr marL="342900" indent="-342900">
              <a:buAutoNum type="arabicPeriod"/>
            </a:pPr>
            <a:r>
              <a:rPr lang="en-US" sz="1800" dirty="0"/>
              <a:t>Offers lots of plugins for developers</a:t>
            </a:r>
          </a:p>
          <a:p>
            <a:pPr marL="342900" indent="-342900">
              <a:buAutoNum type="arabicPeriod"/>
            </a:pPr>
            <a:r>
              <a:rPr lang="en-US" sz="1800" dirty="0"/>
              <a:t>Complete local development (offline)</a:t>
            </a:r>
            <a:endParaRPr lang="en-US" sz="1800" b="1" dirty="0"/>
          </a:p>
          <a:p>
            <a:r>
              <a:rPr lang="en-US" sz="1800" b="1" dirty="0"/>
              <a:t>Cons</a:t>
            </a:r>
          </a:p>
          <a:p>
            <a:pPr marL="342900" indent="-342900">
              <a:buAutoNum type="arabicPeriod"/>
            </a:pPr>
            <a:r>
              <a:rPr lang="en-US" sz="1800" dirty="0"/>
              <a:t>Acquire space in your computer</a:t>
            </a:r>
          </a:p>
          <a:p>
            <a:pPr marL="342900" indent="-342900">
              <a:buAutoNum type="arabicPeriod"/>
            </a:pPr>
            <a:r>
              <a:rPr lang="en-US" sz="1800" dirty="0"/>
              <a:t>Do installation for everything needed in local machine</a:t>
            </a:r>
          </a:p>
          <a:p>
            <a:pPr marL="342900" indent="-342900">
              <a:buAutoNum type="arabicPeriod"/>
            </a:pPr>
            <a:r>
              <a:rPr lang="en-US" sz="1800" dirty="0"/>
              <a:t>In case system crash, code will be gone if you not backup.</a:t>
            </a:r>
          </a:p>
          <a:p>
            <a:pPr marL="342900" indent="-342900">
              <a:buAutoNum type="arabicPeriod"/>
            </a:pPr>
            <a:endParaRPr lang="en-US" dirty="0"/>
          </a:p>
          <a:p>
            <a:r>
              <a:rPr lang="en-US" sz="2000" b="1" dirty="0"/>
              <a:t>Steps</a:t>
            </a:r>
          </a:p>
          <a:p>
            <a:pPr marL="342900" indent="-342900">
              <a:buAutoNum type="arabicPeriod"/>
            </a:pPr>
            <a:r>
              <a:rPr lang="en-US" sz="1800" dirty="0"/>
              <a:t>Node JS (min v12) - </a:t>
            </a:r>
            <a:r>
              <a:rPr lang="en-US" sz="1800" dirty="0">
                <a:hlinkClick r:id="rId2"/>
              </a:rPr>
              <a:t>https://nodejs.org/en/</a:t>
            </a:r>
            <a:endParaRPr lang="en-US" sz="1800" dirty="0"/>
          </a:p>
          <a:p>
            <a:pPr marL="342900" indent="-342900">
              <a:buAutoNum type="arabicPeriod"/>
            </a:pPr>
            <a:r>
              <a:rPr lang="en-US" sz="1800" dirty="0"/>
              <a:t>Download VS Code</a:t>
            </a:r>
          </a:p>
          <a:p>
            <a:r>
              <a:rPr lang="en-US" sz="1800" dirty="0">
                <a:hlinkClick r:id="rId3"/>
              </a:rPr>
              <a:t>https://code.visualstudio.com/download</a:t>
            </a:r>
            <a:endParaRPr lang="en-US" sz="1800" dirty="0"/>
          </a:p>
          <a:p>
            <a:r>
              <a:rPr lang="en-US" sz="1800" dirty="0"/>
              <a:t>3. Go to VS Code Extension and search fiori, install SAP Fiori Extension pack</a:t>
            </a:r>
          </a:p>
        </p:txBody>
      </p:sp>
      <p:sp>
        <p:nvSpPr>
          <p:cNvPr id="14" name="TextBox 13">
            <a:extLst>
              <a:ext uri="{FF2B5EF4-FFF2-40B4-BE49-F238E27FC236}">
                <a16:creationId xmlns:a16="http://schemas.microsoft.com/office/drawing/2014/main" id="{74538714-E585-412F-A25B-6D759B1B638D}"/>
              </a:ext>
            </a:extLst>
          </p:cNvPr>
          <p:cNvSpPr txBox="1"/>
          <p:nvPr/>
        </p:nvSpPr>
        <p:spPr>
          <a:xfrm>
            <a:off x="6318207" y="1486976"/>
            <a:ext cx="5606473" cy="5078313"/>
          </a:xfrm>
          <a:prstGeom prst="rect">
            <a:avLst/>
          </a:prstGeom>
          <a:noFill/>
        </p:spPr>
        <p:txBody>
          <a:bodyPr wrap="square">
            <a:spAutoFit/>
          </a:bodyPr>
          <a:lstStyle/>
          <a:p>
            <a:r>
              <a:rPr lang="en-US" sz="1800" dirty="0"/>
              <a:t>Multi cloud dev tools like fiori, hana XSA, CAPM...</a:t>
            </a:r>
          </a:p>
          <a:p>
            <a:r>
              <a:rPr lang="en-US" sz="1800" b="1" dirty="0"/>
              <a:t>Pros</a:t>
            </a:r>
          </a:p>
          <a:p>
            <a:pPr marL="342900" indent="-342900">
              <a:buAutoNum type="arabicPeriod"/>
            </a:pPr>
            <a:r>
              <a:rPr lang="en-US" sz="1800" dirty="0"/>
              <a:t>Trial is free for 365 days to learn BAS</a:t>
            </a:r>
          </a:p>
          <a:p>
            <a:pPr marL="342900" indent="-342900">
              <a:buAutoNum type="arabicPeriod"/>
            </a:pPr>
            <a:r>
              <a:rPr lang="en-US" sz="1800" dirty="0"/>
              <a:t>No Setup required in local machine</a:t>
            </a:r>
          </a:p>
          <a:p>
            <a:pPr marL="342900" indent="-342900">
              <a:buAutoNum type="arabicPeriod"/>
            </a:pPr>
            <a:r>
              <a:rPr lang="en-US" sz="1800" dirty="0"/>
              <a:t>Any device, any time, any browser</a:t>
            </a:r>
          </a:p>
          <a:p>
            <a:pPr marL="342900" indent="-342900">
              <a:buAutoNum type="arabicPeriod"/>
            </a:pPr>
            <a:r>
              <a:rPr lang="en-US" sz="1800" dirty="0"/>
              <a:t>Recommended tool by sap for fiori development</a:t>
            </a:r>
          </a:p>
          <a:p>
            <a:endParaRPr lang="en-US" sz="1800" b="1" dirty="0"/>
          </a:p>
          <a:p>
            <a:r>
              <a:rPr lang="en-US" sz="1800" b="1" dirty="0"/>
              <a:t>Cons</a:t>
            </a:r>
          </a:p>
          <a:p>
            <a:pPr marL="342900" indent="-342900">
              <a:buAutoNum type="arabicPeriod"/>
            </a:pPr>
            <a:r>
              <a:rPr lang="en-US" sz="1800" dirty="0"/>
              <a:t>Costly</a:t>
            </a:r>
          </a:p>
          <a:p>
            <a:pPr marL="342900" indent="-342900">
              <a:buAutoNum type="arabicPeriod"/>
            </a:pPr>
            <a:r>
              <a:rPr lang="en-US" sz="1800" dirty="0"/>
              <a:t>Requires all time connectivity</a:t>
            </a:r>
          </a:p>
          <a:p>
            <a:pPr marL="342900" indent="-342900">
              <a:buAutoNum type="arabicPeriod"/>
            </a:pPr>
            <a:r>
              <a:rPr lang="en-US" sz="1800" dirty="0"/>
              <a:t>Slow</a:t>
            </a:r>
          </a:p>
          <a:p>
            <a:endParaRPr lang="en-US" dirty="0"/>
          </a:p>
          <a:p>
            <a:r>
              <a:rPr lang="en-US" sz="1800" b="1" dirty="0"/>
              <a:t>Steps</a:t>
            </a:r>
          </a:p>
          <a:p>
            <a:pPr marL="342900" indent="-342900">
              <a:buAutoNum type="arabicPeriod"/>
            </a:pPr>
            <a:r>
              <a:rPr lang="en-US" sz="1800" dirty="0"/>
              <a:t>Register free account on </a:t>
            </a:r>
            <a:r>
              <a:rPr lang="en-US" sz="1800" dirty="0">
                <a:hlinkClick r:id="rId4"/>
              </a:rPr>
              <a:t>https://www.sap.com</a:t>
            </a:r>
            <a:endParaRPr lang="en-US" sz="1800" dirty="0"/>
          </a:p>
          <a:p>
            <a:pPr marL="342900" indent="-342900">
              <a:buAutoNum type="arabicPeriod"/>
            </a:pPr>
            <a:r>
              <a:rPr lang="en-US" sz="1800" dirty="0"/>
              <a:t>Login to BTP </a:t>
            </a:r>
            <a:r>
              <a:rPr lang="en-US" sz="1800" dirty="0">
                <a:hlinkClick r:id="rId5"/>
              </a:rPr>
              <a:t>https://account.hanatrial.ondemand.com/trial/</a:t>
            </a:r>
            <a:endParaRPr lang="en-US" sz="1800" dirty="0"/>
          </a:p>
          <a:p>
            <a:pPr marL="342900" indent="-342900">
              <a:buAutoNum type="arabicPeriod"/>
            </a:pPr>
            <a:r>
              <a:rPr lang="en-US" sz="1800" dirty="0"/>
              <a:t>Click on BAS on home page and create a new dev space</a:t>
            </a:r>
          </a:p>
        </p:txBody>
      </p:sp>
    </p:spTree>
    <p:extLst>
      <p:ext uri="{BB962C8B-B14F-4D97-AF65-F5344CB8AC3E}">
        <p14:creationId xmlns:p14="http://schemas.microsoft.com/office/powerpoint/2010/main" val="627219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 to BTP - Business Technology Platform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4711"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b="1" dirty="0"/>
              <a:t>BTP </a:t>
            </a:r>
            <a:r>
              <a:rPr lang="en-US" dirty="0"/>
              <a:t>is a </a:t>
            </a:r>
            <a:r>
              <a:rPr lang="en-US" b="1" dirty="0"/>
              <a:t>Platform as a Service</a:t>
            </a:r>
            <a:r>
              <a:rPr lang="en-US" dirty="0"/>
              <a:t> provided by SAP to build, design, develop, test, manage end-to-end applications in cloud. </a:t>
            </a:r>
          </a:p>
          <a:p>
            <a:pPr marL="285750" indent="-285750" algn="just">
              <a:buFont typeface="Wingdings" panose="05000000000000000000" pitchFamily="2" charset="2"/>
              <a:buChar char="§"/>
            </a:pPr>
            <a:r>
              <a:rPr lang="en-US" dirty="0"/>
              <a:t>It can help develop the exact application needed quickly, easily, and economically. All this without investing in local infrastructure.</a:t>
            </a:r>
          </a:p>
          <a:p>
            <a:pPr marL="285750" indent="-285750" algn="just">
              <a:buFont typeface="Wingdings" panose="05000000000000000000" pitchFamily="2" charset="2"/>
              <a:buChar char="§"/>
            </a:pPr>
            <a:r>
              <a:rPr lang="en-US" dirty="0"/>
              <a:t>BAS is an on demand development tool provided as a service in BTP.</a:t>
            </a:r>
          </a:p>
          <a:p>
            <a:pPr marL="285750" indent="-285750" algn="just">
              <a:buFont typeface="Wingdings" panose="05000000000000000000" pitchFamily="2" charset="2"/>
              <a:buChar char="§"/>
            </a:pPr>
            <a:r>
              <a:rPr lang="en-US" dirty="0"/>
              <a:t>In BAS we can do variety of development and to </a:t>
            </a:r>
            <a:r>
              <a:rPr lang="en-US" sz="1800" dirty="0"/>
              <a:t>achieve the same, we need to create dev space where we add the code. Actually its virtual machine running on AWS (Linux).</a:t>
            </a:r>
            <a:endParaRPr lang="en-US" dirty="0"/>
          </a:p>
        </p:txBody>
      </p:sp>
      <p:pic>
        <p:nvPicPr>
          <p:cNvPr id="6" name="Picture 5">
            <a:extLst>
              <a:ext uri="{FF2B5EF4-FFF2-40B4-BE49-F238E27FC236}">
                <a16:creationId xmlns:a16="http://schemas.microsoft.com/office/drawing/2014/main" id="{652AA227-BCBC-4F13-9BDE-9C6F379966C9}"/>
              </a:ext>
            </a:extLst>
          </p:cNvPr>
          <p:cNvPicPr>
            <a:picLocks noChangeAspect="1"/>
          </p:cNvPicPr>
          <p:nvPr/>
        </p:nvPicPr>
        <p:blipFill>
          <a:blip r:embed="rId2"/>
          <a:stretch>
            <a:fillRect/>
          </a:stretch>
        </p:blipFill>
        <p:spPr>
          <a:xfrm>
            <a:off x="261764" y="2810414"/>
            <a:ext cx="5664598" cy="3499951"/>
          </a:xfrm>
          <a:prstGeom prst="rect">
            <a:avLst/>
          </a:prstGeom>
        </p:spPr>
      </p:pic>
      <p:pic>
        <p:nvPicPr>
          <p:cNvPr id="7" name="Picture 6">
            <a:extLst>
              <a:ext uri="{FF2B5EF4-FFF2-40B4-BE49-F238E27FC236}">
                <a16:creationId xmlns:a16="http://schemas.microsoft.com/office/drawing/2014/main" id="{8E483B71-4FA2-458D-B7D1-598C024C1ECB}"/>
              </a:ext>
            </a:extLst>
          </p:cNvPr>
          <p:cNvPicPr>
            <a:picLocks noChangeAspect="1"/>
          </p:cNvPicPr>
          <p:nvPr/>
        </p:nvPicPr>
        <p:blipFill>
          <a:blip r:embed="rId3"/>
          <a:stretch>
            <a:fillRect/>
          </a:stretch>
        </p:blipFill>
        <p:spPr>
          <a:xfrm>
            <a:off x="6405268" y="3213911"/>
            <a:ext cx="5524968" cy="2692957"/>
          </a:xfrm>
          <a:prstGeom prst="rect">
            <a:avLst/>
          </a:prstGeom>
        </p:spPr>
      </p:pic>
    </p:spTree>
    <p:extLst>
      <p:ext uri="{BB962C8B-B14F-4D97-AF65-F5344CB8AC3E}">
        <p14:creationId xmlns:p14="http://schemas.microsoft.com/office/powerpoint/2010/main" val="330280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i="0" dirty="0">
                <a:effectLst/>
              </a:rPr>
              <a:t>Client-server architecture is a shared computer network architecture where several clients (remote system) send many requests and finally to obtained services from the centralized server machine (host system). Client machine delivers user-friendly interface that helps to users to fire request services of server computer and finally to show your output on client system.</a:t>
            </a:r>
            <a:endParaRPr lang="en-US" dirty="0"/>
          </a:p>
        </p:txBody>
      </p:sp>
      <p:sp>
        <p:nvSpPr>
          <p:cNvPr id="6" name="Rectangle 5">
            <a:extLst>
              <a:ext uri="{FF2B5EF4-FFF2-40B4-BE49-F238E27FC236}">
                <a16:creationId xmlns:a16="http://schemas.microsoft.com/office/drawing/2014/main" id="{F943D947-124F-43B8-9325-1D0BC93F24C2}"/>
              </a:ext>
            </a:extLst>
          </p:cNvPr>
          <p:cNvSpPr/>
          <p:nvPr/>
        </p:nvSpPr>
        <p:spPr>
          <a:xfrm>
            <a:off x="1501658" y="268766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9" name="TextBox 8">
            <a:extLst>
              <a:ext uri="{FF2B5EF4-FFF2-40B4-BE49-F238E27FC236}">
                <a16:creationId xmlns:a16="http://schemas.microsoft.com/office/drawing/2014/main" id="{FC884FE4-B317-46AD-8F90-1BCC31D248C5}"/>
              </a:ext>
            </a:extLst>
          </p:cNvPr>
          <p:cNvSpPr txBox="1"/>
          <p:nvPr/>
        </p:nvSpPr>
        <p:spPr>
          <a:xfrm>
            <a:off x="4694852" y="2535676"/>
            <a:ext cx="3200399" cy="338554"/>
          </a:xfrm>
          <a:prstGeom prst="rect">
            <a:avLst/>
          </a:prstGeom>
          <a:noFill/>
        </p:spPr>
        <p:txBody>
          <a:bodyPr wrap="square" rtlCol="0">
            <a:spAutoFit/>
          </a:bodyPr>
          <a:lstStyle/>
          <a:p>
            <a:r>
              <a:rPr lang="en-US" sz="1600" dirty="0"/>
              <a:t>Request – header + body(optional)</a:t>
            </a:r>
          </a:p>
        </p:txBody>
      </p:sp>
      <p:sp>
        <p:nvSpPr>
          <p:cNvPr id="10" name="TextBox 9">
            <a:extLst>
              <a:ext uri="{FF2B5EF4-FFF2-40B4-BE49-F238E27FC236}">
                <a16:creationId xmlns:a16="http://schemas.microsoft.com/office/drawing/2014/main" id="{DECDAA98-7F82-4702-A9C7-5428C5B9041F}"/>
              </a:ext>
            </a:extLst>
          </p:cNvPr>
          <p:cNvSpPr txBox="1"/>
          <p:nvPr/>
        </p:nvSpPr>
        <p:spPr>
          <a:xfrm>
            <a:off x="4721386" y="3664499"/>
            <a:ext cx="3200399" cy="584775"/>
          </a:xfrm>
          <a:prstGeom prst="rect">
            <a:avLst/>
          </a:prstGeom>
          <a:noFill/>
        </p:spPr>
        <p:txBody>
          <a:bodyPr wrap="square" rtlCol="0">
            <a:spAutoFit/>
          </a:bodyPr>
          <a:lstStyle/>
          <a:p>
            <a:r>
              <a:rPr lang="en-US" sz="1600" dirty="0"/>
              <a:t>Response – header + body(html, xml, json, excel, pdf, word,….)</a:t>
            </a:r>
          </a:p>
        </p:txBody>
      </p:sp>
      <p:sp>
        <p:nvSpPr>
          <p:cNvPr id="11" name="TextBox 10">
            <a:extLst>
              <a:ext uri="{FF2B5EF4-FFF2-40B4-BE49-F238E27FC236}">
                <a16:creationId xmlns:a16="http://schemas.microsoft.com/office/drawing/2014/main" id="{BCC97EE3-A789-4FEF-8C06-FF259ACD4D74}"/>
              </a:ext>
            </a:extLst>
          </p:cNvPr>
          <p:cNvSpPr txBox="1"/>
          <p:nvPr/>
        </p:nvSpPr>
        <p:spPr>
          <a:xfrm>
            <a:off x="261764" y="4359180"/>
            <a:ext cx="2830287" cy="1477328"/>
          </a:xfrm>
          <a:prstGeom prst="rect">
            <a:avLst/>
          </a:prstGeom>
          <a:noFill/>
        </p:spPr>
        <p:txBody>
          <a:bodyPr wrap="square">
            <a:spAutoFit/>
          </a:bodyPr>
          <a:lstStyle/>
          <a:p>
            <a:r>
              <a:rPr lang="en-US" sz="1800" b="1" dirty="0"/>
              <a:t>Types of Requests</a:t>
            </a:r>
          </a:p>
          <a:p>
            <a:pPr marL="285750" indent="-285750">
              <a:buFont typeface="Arial" panose="020B0604020202020204" pitchFamily="34" charset="0"/>
              <a:buChar char="•"/>
            </a:pPr>
            <a:r>
              <a:rPr lang="en-US" sz="1800" dirty="0"/>
              <a:t>GET – Read Data</a:t>
            </a:r>
          </a:p>
          <a:p>
            <a:pPr marL="285750" indent="-285750">
              <a:buFont typeface="Arial" panose="020B0604020202020204" pitchFamily="34" charset="0"/>
              <a:buChar char="•"/>
            </a:pPr>
            <a:r>
              <a:rPr lang="en-US" sz="1800" dirty="0"/>
              <a:t>POST – Create new Data</a:t>
            </a:r>
          </a:p>
          <a:p>
            <a:pPr marL="285750" indent="-285750">
              <a:buFont typeface="Arial" panose="020B0604020202020204" pitchFamily="34" charset="0"/>
              <a:buChar char="•"/>
            </a:pPr>
            <a:r>
              <a:rPr lang="en-US" sz="1800" dirty="0"/>
              <a:t>PUT – Update</a:t>
            </a:r>
          </a:p>
          <a:p>
            <a:pPr marL="285750" indent="-285750">
              <a:buFont typeface="Arial" panose="020B0604020202020204" pitchFamily="34" charset="0"/>
              <a:buChar char="•"/>
            </a:pPr>
            <a:r>
              <a:rPr lang="en-US" sz="1800" dirty="0"/>
              <a:t>DELETE – Remove Data</a:t>
            </a:r>
            <a:endParaRPr lang="en-US" dirty="0"/>
          </a:p>
        </p:txBody>
      </p:sp>
      <p:grpSp>
        <p:nvGrpSpPr>
          <p:cNvPr id="12" name="Group 11">
            <a:extLst>
              <a:ext uri="{FF2B5EF4-FFF2-40B4-BE49-F238E27FC236}">
                <a16:creationId xmlns:a16="http://schemas.microsoft.com/office/drawing/2014/main" id="{F5073315-E0EC-445C-A543-BCECF68D1BD5}"/>
              </a:ext>
            </a:extLst>
          </p:cNvPr>
          <p:cNvGrpSpPr/>
          <p:nvPr/>
        </p:nvGrpSpPr>
        <p:grpSpPr>
          <a:xfrm>
            <a:off x="8911206" y="1946434"/>
            <a:ext cx="2491717" cy="3336781"/>
            <a:chOff x="9910836" y="2292755"/>
            <a:chExt cx="2760954" cy="3767127"/>
          </a:xfrm>
        </p:grpSpPr>
        <p:sp>
          <p:nvSpPr>
            <p:cNvPr id="13" name="Rectangle 12">
              <a:extLst>
                <a:ext uri="{FF2B5EF4-FFF2-40B4-BE49-F238E27FC236}">
                  <a16:creationId xmlns:a16="http://schemas.microsoft.com/office/drawing/2014/main" id="{A4C43285-D928-41EF-81A9-E1C7DA602099}"/>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p:txBody>
        </p:sp>
        <p:sp>
          <p:nvSpPr>
            <p:cNvPr id="14" name="Oval 13">
              <a:extLst>
                <a:ext uri="{FF2B5EF4-FFF2-40B4-BE49-F238E27FC236}">
                  <a16:creationId xmlns:a16="http://schemas.microsoft.com/office/drawing/2014/main" id="{E699E2F0-BD18-4353-BBFB-A318BC76F16A}"/>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5" name="Flowchart: Magnetic Disk 14">
              <a:extLst>
                <a:ext uri="{FF2B5EF4-FFF2-40B4-BE49-F238E27FC236}">
                  <a16:creationId xmlns:a16="http://schemas.microsoft.com/office/drawing/2014/main" id="{17B8FE13-EA9E-468B-BBF7-8D2B2EF222C9}"/>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27002B-BDE2-43E3-9F85-E77766A7752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17" name="Rectangle 16">
              <a:extLst>
                <a:ext uri="{FF2B5EF4-FFF2-40B4-BE49-F238E27FC236}">
                  <a16:creationId xmlns:a16="http://schemas.microsoft.com/office/drawing/2014/main" id="{9ECB8792-F843-448D-A8C8-31A661C9F1AD}"/>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18" name="Straight Arrow Connector 17">
            <a:extLst>
              <a:ext uri="{FF2B5EF4-FFF2-40B4-BE49-F238E27FC236}">
                <a16:creationId xmlns:a16="http://schemas.microsoft.com/office/drawing/2014/main" id="{444BF5D5-BCAF-4F53-9852-E1A75F6061B6}"/>
              </a:ext>
            </a:extLst>
          </p:cNvPr>
          <p:cNvCxnSpPr/>
          <p:nvPr/>
        </p:nvCxnSpPr>
        <p:spPr>
          <a:xfrm>
            <a:off x="3681759" y="28742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1B09CA9-2DD2-489D-A736-FC8EBEBD8F39}"/>
              </a:ext>
            </a:extLst>
          </p:cNvPr>
          <p:cNvCxnSpPr/>
          <p:nvPr/>
        </p:nvCxnSpPr>
        <p:spPr>
          <a:xfrm flipH="1">
            <a:off x="3681759" y="366450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F88F4E92-8DD0-417D-A316-5FE939B874CF}"/>
              </a:ext>
            </a:extLst>
          </p:cNvPr>
          <p:cNvSpPr txBox="1"/>
          <p:nvPr/>
        </p:nvSpPr>
        <p:spPr>
          <a:xfrm>
            <a:off x="10734525" y="1822284"/>
            <a:ext cx="1362852" cy="1200329"/>
          </a:xfrm>
          <a:prstGeom prst="rect">
            <a:avLst/>
          </a:prstGeom>
          <a:noFill/>
        </p:spPr>
        <p:txBody>
          <a:bodyPr wrap="square">
            <a:spAutoFit/>
          </a:bodyPr>
          <a:lstStyle/>
          <a:p>
            <a:r>
              <a:rPr lang="en-US" dirty="0"/>
              <a:t>SAP Server Computer on cloud IP Address</a:t>
            </a:r>
          </a:p>
        </p:txBody>
      </p:sp>
      <p:cxnSp>
        <p:nvCxnSpPr>
          <p:cNvPr id="23" name="Straight Arrow Connector 22">
            <a:extLst>
              <a:ext uri="{FF2B5EF4-FFF2-40B4-BE49-F238E27FC236}">
                <a16:creationId xmlns:a16="http://schemas.microsoft.com/office/drawing/2014/main" id="{470FDD73-3CC7-4CA0-9880-C9F616152179}"/>
              </a:ext>
            </a:extLst>
          </p:cNvPr>
          <p:cNvCxnSpPr>
            <a:cxnSpLocks/>
            <a:endCxn id="21" idx="1"/>
          </p:cNvCxnSpPr>
          <p:nvPr/>
        </p:nvCxnSpPr>
        <p:spPr>
          <a:xfrm flipV="1">
            <a:off x="10050178" y="242244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D37C67-CFAC-4807-B9F4-D940B49B369C}"/>
              </a:ext>
            </a:extLst>
          </p:cNvPr>
          <p:cNvSpPr txBox="1"/>
          <p:nvPr/>
        </p:nvSpPr>
        <p:spPr>
          <a:xfrm>
            <a:off x="10221296" y="489692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25" name="Smiley Face 24">
            <a:extLst>
              <a:ext uri="{FF2B5EF4-FFF2-40B4-BE49-F238E27FC236}">
                <a16:creationId xmlns:a16="http://schemas.microsoft.com/office/drawing/2014/main" id="{27BA3B32-B23E-4232-9004-94C659B533D9}"/>
              </a:ext>
            </a:extLst>
          </p:cNvPr>
          <p:cNvSpPr/>
          <p:nvPr/>
        </p:nvSpPr>
        <p:spPr>
          <a:xfrm>
            <a:off x="304799" y="3164354"/>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A4F97BD8-1474-41ED-8EAC-0700053F6A7E}"/>
              </a:ext>
            </a:extLst>
          </p:cNvPr>
          <p:cNvCxnSpPr>
            <a:stCxn id="25" idx="6"/>
            <a:endCxn id="6" idx="1"/>
          </p:cNvCxnSpPr>
          <p:nvPr/>
        </p:nvCxnSpPr>
        <p:spPr>
          <a:xfrm>
            <a:off x="841666" y="3425896"/>
            <a:ext cx="6599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7AE0E4B-FDE4-48F0-BB9A-15B5650015D8}"/>
              </a:ext>
            </a:extLst>
          </p:cNvPr>
          <p:cNvSpPr txBox="1"/>
          <p:nvPr/>
        </p:nvSpPr>
        <p:spPr>
          <a:xfrm>
            <a:off x="3491298" y="4359180"/>
            <a:ext cx="2477423" cy="2031325"/>
          </a:xfrm>
          <a:prstGeom prst="rect">
            <a:avLst/>
          </a:prstGeom>
          <a:noFill/>
        </p:spPr>
        <p:txBody>
          <a:bodyPr wrap="square">
            <a:spAutoFit/>
          </a:bodyPr>
          <a:lstStyle/>
          <a:p>
            <a:r>
              <a:rPr lang="en-US" sz="1800" b="1" dirty="0"/>
              <a:t>Types of Responses</a:t>
            </a:r>
          </a:p>
          <a:p>
            <a:pPr marL="285750" indent="-285750">
              <a:buFont typeface="Arial" panose="020B0604020202020204" pitchFamily="34" charset="0"/>
              <a:buChar char="•"/>
            </a:pPr>
            <a:r>
              <a:rPr lang="en-US" sz="1800" dirty="0"/>
              <a:t>Html</a:t>
            </a:r>
          </a:p>
          <a:p>
            <a:pPr marL="285750" indent="-285750">
              <a:buFont typeface="Arial" panose="020B0604020202020204" pitchFamily="34" charset="0"/>
              <a:buChar char="•"/>
            </a:pPr>
            <a:r>
              <a:rPr lang="en-US" sz="1800" dirty="0"/>
              <a:t>Plain text</a:t>
            </a:r>
          </a:p>
          <a:p>
            <a:pPr marL="285750" indent="-285750">
              <a:buFont typeface="Arial" panose="020B0604020202020204" pitchFamily="34" charset="0"/>
              <a:buChar char="•"/>
            </a:pPr>
            <a:r>
              <a:rPr lang="en-US" sz="1800" dirty="0"/>
              <a:t>Image/ file</a:t>
            </a:r>
          </a:p>
          <a:p>
            <a:pPr marL="285750" indent="-285750">
              <a:buFont typeface="Arial" panose="020B0604020202020204" pitchFamily="34" charset="0"/>
              <a:buChar char="•"/>
            </a:pPr>
            <a:r>
              <a:rPr lang="en-US" sz="1800" dirty="0"/>
              <a:t>Json</a:t>
            </a:r>
          </a:p>
          <a:p>
            <a:pPr marL="285750" indent="-285750">
              <a:buFont typeface="Arial" panose="020B0604020202020204" pitchFamily="34" charset="0"/>
              <a:buChar char="•"/>
            </a:pPr>
            <a:r>
              <a:rPr lang="en-US" sz="1800" dirty="0"/>
              <a:t>Xml</a:t>
            </a:r>
          </a:p>
          <a:p>
            <a:pPr marL="285750" indent="-285750">
              <a:buFont typeface="Arial" panose="020B0604020202020204" pitchFamily="34" charset="0"/>
              <a:buChar char="•"/>
            </a:pPr>
            <a:r>
              <a:rPr lang="en-US" sz="1800" dirty="0"/>
              <a:t>…</a:t>
            </a:r>
            <a:endParaRPr lang="en-US" dirty="0"/>
          </a:p>
        </p:txBody>
      </p:sp>
      <p:sp>
        <p:nvSpPr>
          <p:cNvPr id="29" name="TextBox 28">
            <a:extLst>
              <a:ext uri="{FF2B5EF4-FFF2-40B4-BE49-F238E27FC236}">
                <a16:creationId xmlns:a16="http://schemas.microsoft.com/office/drawing/2014/main" id="{37189AE7-86C3-4C89-A6E2-BFF73D63C08F}"/>
              </a:ext>
            </a:extLst>
          </p:cNvPr>
          <p:cNvSpPr txBox="1"/>
          <p:nvPr/>
        </p:nvSpPr>
        <p:spPr>
          <a:xfrm>
            <a:off x="5968721" y="4361600"/>
            <a:ext cx="2735532" cy="1200329"/>
          </a:xfrm>
          <a:prstGeom prst="rect">
            <a:avLst/>
          </a:prstGeom>
          <a:noFill/>
        </p:spPr>
        <p:txBody>
          <a:bodyPr wrap="square" rtlCol="0">
            <a:spAutoFit/>
          </a:bodyPr>
          <a:lstStyle/>
          <a:p>
            <a:r>
              <a:rPr lang="en-US" b="1" dirty="0"/>
              <a:t>Ways to make Request</a:t>
            </a:r>
          </a:p>
          <a:p>
            <a:r>
              <a:rPr lang="en-US" dirty="0"/>
              <a:t>Form submit</a:t>
            </a:r>
          </a:p>
          <a:p>
            <a:r>
              <a:rPr lang="en-US" dirty="0"/>
              <a:t>HTTP Request</a:t>
            </a:r>
          </a:p>
          <a:p>
            <a:r>
              <a:rPr lang="en-US" dirty="0"/>
              <a:t>Ajax Calls</a:t>
            </a:r>
          </a:p>
        </p:txBody>
      </p:sp>
    </p:spTree>
    <p:extLst>
      <p:ext uri="{BB962C8B-B14F-4D97-AF65-F5344CB8AC3E}">
        <p14:creationId xmlns:p14="http://schemas.microsoft.com/office/powerpoint/2010/main" val="1629177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Project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sp>
        <p:nvSpPr>
          <p:cNvPr id="11" name="TextBox 10">
            <a:extLst>
              <a:ext uri="{FF2B5EF4-FFF2-40B4-BE49-F238E27FC236}">
                <a16:creationId xmlns:a16="http://schemas.microsoft.com/office/drawing/2014/main" id="{73FE868F-00B2-4D23-B717-A9F38E7574DC}"/>
              </a:ext>
            </a:extLst>
          </p:cNvPr>
          <p:cNvSpPr txBox="1"/>
          <p:nvPr/>
        </p:nvSpPr>
        <p:spPr>
          <a:xfrm>
            <a:off x="261763" y="4011129"/>
            <a:ext cx="7931426" cy="369332"/>
          </a:xfrm>
          <a:prstGeom prst="rect">
            <a:avLst/>
          </a:prstGeom>
          <a:noFill/>
        </p:spPr>
        <p:txBody>
          <a:bodyPr wrap="square" rtlCol="0">
            <a:spAutoFit/>
          </a:bodyPr>
          <a:lstStyle/>
          <a:p>
            <a:r>
              <a:rPr lang="en-US" dirty="0"/>
              <a:t>You can Copy the code form here: </a:t>
            </a:r>
            <a:r>
              <a:rPr lang="en-US" dirty="0">
                <a:hlinkClick r:id="rId2"/>
              </a:rPr>
              <a:t>index.html</a:t>
            </a:r>
            <a:endParaRPr lang="en-US" dirty="0"/>
          </a:p>
        </p:txBody>
      </p:sp>
      <p:sp>
        <p:nvSpPr>
          <p:cNvPr id="12" name="TextBox 11">
            <a:extLst>
              <a:ext uri="{FF2B5EF4-FFF2-40B4-BE49-F238E27FC236}">
                <a16:creationId xmlns:a16="http://schemas.microsoft.com/office/drawing/2014/main" id="{B0071598-56D6-4A25-9BDF-C33882FD3ABA}"/>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3" name="TextBox 12">
            <a:extLst>
              <a:ext uri="{FF2B5EF4-FFF2-40B4-BE49-F238E27FC236}">
                <a16:creationId xmlns:a16="http://schemas.microsoft.com/office/drawing/2014/main" id="{18E324B2-D4D9-4E4A-851B-CC8088438F69}"/>
              </a:ext>
            </a:extLst>
          </p:cNvPr>
          <p:cNvSpPr txBox="1"/>
          <p:nvPr/>
        </p:nvSpPr>
        <p:spPr>
          <a:xfrm>
            <a:off x="782553" y="1702805"/>
            <a:ext cx="5397183" cy="2308324"/>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&lt;head&gt;</a:t>
            </a:r>
          </a:p>
          <a:p>
            <a:endParaRPr lang="en-US" b="0" dirty="0">
              <a:solidFill>
                <a:srgbClr val="8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    &lt;/head&gt;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a:t>
            </a:r>
            <a:r>
              <a:rPr lang="en-US" b="0" dirty="0">
                <a:effectLst/>
                <a:latin typeface="Consolas" panose="020B0609020204030204" pitchFamily="49" charset="0"/>
              </a:rPr>
              <a:t>Welcome to </a:t>
            </a:r>
            <a:r>
              <a:rPr lang="en-US" b="0" dirty="0" err="1">
                <a:effectLst/>
                <a:latin typeface="Consolas" panose="020B0609020204030204" pitchFamily="49" charset="0"/>
              </a:rPr>
              <a:t>ReserveBank</a:t>
            </a:r>
            <a:r>
              <a:rPr lang="en-US" dirty="0" err="1">
                <a:latin typeface="Consolas" panose="020B0609020204030204" pitchFamily="49" charset="0"/>
              </a:rPr>
              <a:t>OfIndia</a:t>
            </a:r>
            <a:endParaRPr lang="en-US" b="0" dirty="0">
              <a:effectLst/>
              <a:latin typeface="Consolas" panose="020B0609020204030204" pitchFamily="49" charset="0"/>
            </a:endParaRP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DE53C8F4-4FB0-44F2-9853-6DCE45E3D7DE}"/>
              </a:ext>
            </a:extLst>
          </p:cNvPr>
          <p:cNvSpPr txBox="1"/>
          <p:nvPr/>
        </p:nvSpPr>
        <p:spPr>
          <a:xfrm>
            <a:off x="7067811" y="963756"/>
            <a:ext cx="4692581" cy="3139321"/>
          </a:xfrm>
          <a:prstGeom prst="rect">
            <a:avLst/>
          </a:prstGeom>
          <a:noFill/>
        </p:spPr>
        <p:txBody>
          <a:bodyPr wrap="square" rtlCol="0">
            <a:spAutoFit/>
          </a:bodyPr>
          <a:lstStyle/>
          <a:p>
            <a:pPr algn="just"/>
            <a:r>
              <a:rPr lang="en-US" dirty="0"/>
              <a:t>Steps to create a Project in BAS tools:</a:t>
            </a:r>
          </a:p>
          <a:p>
            <a:pPr marL="342900" indent="-342900" algn="just">
              <a:buAutoNum type="arabicPeriod"/>
            </a:pPr>
            <a:r>
              <a:rPr lang="en-US" dirty="0"/>
              <a:t>Open the terminal window and write command </a:t>
            </a:r>
            <a:r>
              <a:rPr lang="en-US" b="1" dirty="0"/>
              <a:t>mkdir firstproject </a:t>
            </a:r>
            <a:r>
              <a:rPr lang="en-US" dirty="0"/>
              <a:t>this will create a folder with name firstproject in our projects directory.</a:t>
            </a:r>
          </a:p>
          <a:p>
            <a:pPr marL="342900" indent="-342900" algn="just">
              <a:buAutoNum type="arabicPeriod"/>
            </a:pPr>
            <a:r>
              <a:rPr lang="en-US" dirty="0"/>
              <a:t>Create a folder named </a:t>
            </a:r>
            <a:r>
              <a:rPr lang="en-US" b="1" dirty="0"/>
              <a:t>webapp </a:t>
            </a:r>
            <a:r>
              <a:rPr lang="en-US" dirty="0"/>
              <a:t>inside the new </a:t>
            </a:r>
            <a:r>
              <a:rPr lang="en-US" b="1" dirty="0"/>
              <a:t>firstproject</a:t>
            </a:r>
            <a:r>
              <a:rPr lang="en-US" dirty="0"/>
              <a:t> folder. We have created this folder to follow the industry standards.</a:t>
            </a:r>
          </a:p>
          <a:p>
            <a:pPr marL="342900" indent="-342900" algn="just">
              <a:buAutoNum type="arabicPeriod"/>
            </a:pPr>
            <a:r>
              <a:rPr lang="en-US" dirty="0"/>
              <a:t>Now create a file named </a:t>
            </a:r>
            <a:r>
              <a:rPr lang="en-US" b="1" dirty="0"/>
              <a:t>index.html</a:t>
            </a:r>
            <a:r>
              <a:rPr lang="en-US" dirty="0"/>
              <a:t> inside the </a:t>
            </a:r>
            <a:r>
              <a:rPr lang="en-US" b="1" dirty="0"/>
              <a:t>webapp</a:t>
            </a:r>
            <a:r>
              <a:rPr lang="en-US" dirty="0"/>
              <a:t> folder.</a:t>
            </a:r>
          </a:p>
          <a:p>
            <a:pPr marL="342900" indent="-342900" algn="just">
              <a:buAutoNum type="arabicPeriod"/>
            </a:pPr>
            <a:r>
              <a:rPr lang="en-US" dirty="0"/>
              <a:t>Now write the code in the index.html file.</a:t>
            </a:r>
          </a:p>
        </p:txBody>
      </p:sp>
    </p:spTree>
    <p:extLst>
      <p:ext uri="{BB962C8B-B14F-4D97-AF65-F5344CB8AC3E}">
        <p14:creationId xmlns:p14="http://schemas.microsoft.com/office/powerpoint/2010/main" val="309127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959B7-9673-FE6D-E9A9-D8FB0D078671}"/>
              </a:ext>
            </a:extLst>
          </p:cNvPr>
          <p:cNvSpPr txBox="1"/>
          <p:nvPr/>
        </p:nvSpPr>
        <p:spPr>
          <a:xfrm>
            <a:off x="1509203" y="1100831"/>
            <a:ext cx="7057747" cy="1754326"/>
          </a:xfrm>
          <a:prstGeom prst="rect">
            <a:avLst/>
          </a:prstGeom>
          <a:noFill/>
        </p:spPr>
        <p:txBody>
          <a:bodyPr wrap="square" rtlCol="0">
            <a:spAutoFit/>
          </a:bodyPr>
          <a:lstStyle/>
          <a:p>
            <a:r>
              <a:rPr lang="en-IN" dirty="0"/>
              <a:t>Ui5 -&gt; API Reference </a:t>
            </a:r>
          </a:p>
          <a:p>
            <a:pPr marL="285750" indent="-285750">
              <a:buFont typeface="Wingdings" panose="05000000000000000000" pitchFamily="2" charset="2"/>
              <a:buChar char="Ø"/>
            </a:pPr>
            <a:r>
              <a:rPr lang="en-IN" dirty="0"/>
              <a:t>Controls -&gt; Classes [ Interfaces ]</a:t>
            </a:r>
            <a:br>
              <a:rPr lang="en-IN" dirty="0"/>
            </a:br>
            <a:r>
              <a:rPr lang="en-IN" dirty="0"/>
              <a:t>   &gt; Properties</a:t>
            </a:r>
          </a:p>
          <a:p>
            <a:r>
              <a:rPr lang="en-IN" dirty="0"/>
              <a:t>        &gt; Aggregations</a:t>
            </a:r>
          </a:p>
          <a:p>
            <a:r>
              <a:rPr lang="en-IN" dirty="0"/>
              <a:t>        &gt; Methods </a:t>
            </a:r>
          </a:p>
          <a:p>
            <a:r>
              <a:rPr lang="en-IN" dirty="0"/>
              <a:t>        &gt; Events</a:t>
            </a:r>
          </a:p>
        </p:txBody>
      </p:sp>
    </p:spTree>
    <p:extLst>
      <p:ext uri="{BB962C8B-B14F-4D97-AF65-F5344CB8AC3E}">
        <p14:creationId xmlns:p14="http://schemas.microsoft.com/office/powerpoint/2010/main" val="1190115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8821946" cy="2308324"/>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Calibri (body)"/>
              </a:rPr>
              <a:t>HTML stands for Hyper Text Markup Language.</a:t>
            </a:r>
          </a:p>
          <a:p>
            <a:pPr marL="285750" indent="-285750" algn="just">
              <a:buFont typeface="Wingdings" panose="05000000000000000000" pitchFamily="2" charset="2"/>
              <a:buChar char="§"/>
            </a:pPr>
            <a:r>
              <a:rPr lang="en-US" dirty="0">
                <a:latin typeface="Calibri (body)"/>
              </a:rPr>
              <a:t>It is used to design static web content. HTML is developed and designed by org named W3C – World Wide Web Consortium.</a:t>
            </a:r>
          </a:p>
          <a:p>
            <a:pPr marL="285750" indent="-285750" algn="just">
              <a:buFont typeface="Wingdings" panose="05000000000000000000" pitchFamily="2" charset="2"/>
              <a:buChar char="§"/>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p:txBody>
      </p:sp>
      <p:pic>
        <p:nvPicPr>
          <p:cNvPr id="6" name="Picture 2">
            <a:extLst>
              <a:ext uri="{FF2B5EF4-FFF2-40B4-BE49-F238E27FC236}">
                <a16:creationId xmlns:a16="http://schemas.microsoft.com/office/drawing/2014/main" id="{7410B293-8EDF-4B9E-A971-00C61FFED8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9713" y="896528"/>
            <a:ext cx="2014330" cy="2014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01A2C4-F8B7-47C1-83DB-654D8117D887}"/>
              </a:ext>
            </a:extLst>
          </p:cNvPr>
          <p:cNvSpPr txBox="1"/>
          <p:nvPr/>
        </p:nvSpPr>
        <p:spPr>
          <a:xfrm>
            <a:off x="261764" y="3558848"/>
            <a:ext cx="1826288" cy="369332"/>
          </a:xfrm>
          <a:prstGeom prst="rect">
            <a:avLst/>
          </a:prstGeom>
          <a:noFill/>
        </p:spPr>
        <p:txBody>
          <a:bodyPr wrap="square">
            <a:spAutoFit/>
          </a:bodyPr>
          <a:lstStyle/>
          <a:p>
            <a:r>
              <a:rPr lang="en-US" b="1" dirty="0"/>
              <a:t>History of HTML</a:t>
            </a:r>
          </a:p>
        </p:txBody>
      </p:sp>
      <p:graphicFrame>
        <p:nvGraphicFramePr>
          <p:cNvPr id="10" name="Table 9">
            <a:extLst>
              <a:ext uri="{FF2B5EF4-FFF2-40B4-BE49-F238E27FC236}">
                <a16:creationId xmlns:a16="http://schemas.microsoft.com/office/drawing/2014/main" id="{C877F144-C854-4CFD-887E-30C0876E76B4}"/>
              </a:ext>
            </a:extLst>
          </p:cNvPr>
          <p:cNvGraphicFramePr>
            <a:graphicFrameLocks noGrp="1"/>
          </p:cNvGraphicFramePr>
          <p:nvPr>
            <p:extLst>
              <p:ext uri="{D42A27DB-BD31-4B8C-83A1-F6EECF244321}">
                <p14:modId xmlns:p14="http://schemas.microsoft.com/office/powerpoint/2010/main" val="2696676992"/>
              </p:ext>
            </p:extLst>
          </p:nvPr>
        </p:nvGraphicFramePr>
        <p:xfrm>
          <a:off x="261764" y="3945422"/>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11" name="Straight Connector 10">
            <a:extLst>
              <a:ext uri="{FF2B5EF4-FFF2-40B4-BE49-F238E27FC236}">
                <a16:creationId xmlns:a16="http://schemas.microsoft.com/office/drawing/2014/main" id="{7DFED111-C35C-4CDA-AFC2-2427E8A1A78D}"/>
              </a:ext>
            </a:extLst>
          </p:cNvPr>
          <p:cNvCxnSpPr/>
          <p:nvPr/>
        </p:nvCxnSpPr>
        <p:spPr>
          <a:xfrm>
            <a:off x="5221679" y="3429000"/>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4CCD0E-0C69-42AC-B78A-177E63412A48}"/>
              </a:ext>
            </a:extLst>
          </p:cNvPr>
          <p:cNvSpPr txBox="1"/>
          <p:nvPr/>
        </p:nvSpPr>
        <p:spPr>
          <a:xfrm>
            <a:off x="5286354" y="3554327"/>
            <a:ext cx="6094324" cy="1292662"/>
          </a:xfrm>
          <a:prstGeom prst="rect">
            <a:avLst/>
          </a:prstGeom>
          <a:noFill/>
        </p:spPr>
        <p:txBody>
          <a:bodyPr wrap="square">
            <a:spAutoFit/>
          </a:bodyPr>
          <a:lstStyle/>
          <a:p>
            <a:pPr algn="just"/>
            <a:r>
              <a:rPr lang="en-US" sz="2400" dirty="0"/>
              <a:t>W3C – World Wide Web Consortium</a:t>
            </a:r>
            <a:endParaRPr lang="en-US" sz="2400" b="1" dirty="0"/>
          </a:p>
          <a:p>
            <a:pPr algn="just"/>
            <a:r>
              <a:rPr lang="en-US" sz="1800" b="1" dirty="0"/>
              <a:t>Is an organization and all the browser vendors (chrome, IE, Edge, Firefox) are part of it and comply to w3c standards</a:t>
            </a:r>
          </a:p>
          <a:p>
            <a:pPr algn="just"/>
            <a:r>
              <a:rPr lang="en-US" sz="1800" b="1" dirty="0">
                <a:hlinkClick r:id="rId4"/>
              </a:rPr>
              <a:t>https://www.w3schools.com/</a:t>
            </a:r>
            <a:endParaRPr lang="en-US" sz="1800" b="1" dirty="0"/>
          </a:p>
        </p:txBody>
      </p:sp>
    </p:spTree>
    <p:extLst>
      <p:ext uri="{BB962C8B-B14F-4D97-AF65-F5344CB8AC3E}">
        <p14:creationId xmlns:p14="http://schemas.microsoft.com/office/powerpoint/2010/main" val="1753310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041386F-3BAE-42BA-9062-45DA60697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6802" y="896528"/>
            <a:ext cx="4043869" cy="404386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HTML Basics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927643" cy="4801314"/>
          </a:xfrm>
          <a:prstGeom prst="rect">
            <a:avLst/>
          </a:prstGeom>
          <a:noFill/>
        </p:spPr>
        <p:txBody>
          <a:bodyPr wrap="square" rtlCol="0">
            <a:spAutoFit/>
          </a:bodyPr>
          <a:lstStyle/>
          <a:p>
            <a:pPr marL="342900" indent="-342900" algn="just">
              <a:buFont typeface="Arial" panose="020B0604020202020204" pitchFamily="34" charset="0"/>
              <a:buChar char="•"/>
            </a:pPr>
            <a:r>
              <a:rPr lang="en-US" dirty="0"/>
              <a:t>All the Browsers directly understand HTML</a:t>
            </a:r>
          </a:p>
          <a:p>
            <a:pPr marL="342900" indent="-342900" algn="just">
              <a:buFont typeface="Arial" panose="020B0604020202020204" pitchFamily="34" charset="0"/>
              <a:buChar char="•"/>
            </a:pPr>
            <a:r>
              <a:rPr lang="en-US" dirty="0"/>
              <a:t>HTML is not programming language</a:t>
            </a:r>
          </a:p>
          <a:p>
            <a:pPr marL="342900" indent="-342900" algn="just">
              <a:buFont typeface="Arial" panose="020B0604020202020204" pitchFamily="34" charset="0"/>
              <a:buChar char="•"/>
            </a:pPr>
            <a:r>
              <a:rPr lang="en-US" dirty="0"/>
              <a:t>HTML is tag based</a:t>
            </a:r>
          </a:p>
          <a:p>
            <a:pPr lvl="1" algn="just"/>
            <a:r>
              <a:rPr lang="en-US" dirty="0"/>
              <a:t>&lt;tagName prop=“val” prop2=“val”</a:t>
            </a:r>
            <a:r>
              <a:rPr lang="en-US" b="1" dirty="0"/>
              <a:t>&gt;content&lt;/</a:t>
            </a:r>
            <a:r>
              <a:rPr lang="en-US" dirty="0"/>
              <a:t>tagName&gt;</a:t>
            </a:r>
          </a:p>
          <a:p>
            <a:pPr marL="342900" indent="-342900">
              <a:buFont typeface="Arial" panose="020B0604020202020204" pitchFamily="34" charset="0"/>
              <a:buChar char="•"/>
            </a:pPr>
            <a:r>
              <a:rPr lang="en-US" dirty="0"/>
              <a:t>All the tags are provided by – W3C – Documentation -  </a:t>
            </a:r>
            <a:r>
              <a:rPr lang="en-US" dirty="0">
                <a:hlinkClick r:id="rId4"/>
              </a:rPr>
              <a:t>https://www.w3schools.com/html/default.asp</a:t>
            </a:r>
            <a:endParaRPr lang="en-US" dirty="0"/>
          </a:p>
          <a:p>
            <a:pPr marL="342900" indent="-342900" algn="just">
              <a:buFont typeface="Arial" panose="020B0604020202020204" pitchFamily="34" charset="0"/>
              <a:buChar char="•"/>
            </a:pPr>
            <a:r>
              <a:rPr lang="en-US" dirty="0"/>
              <a:t>Every HTML page consists of 2 parts </a:t>
            </a:r>
          </a:p>
          <a:p>
            <a:pPr marL="952393" lvl="1" indent="-342900" algn="just">
              <a:buFont typeface="Arial" panose="020B0604020202020204" pitchFamily="34" charset="0"/>
              <a:buChar char="•"/>
            </a:pPr>
            <a:r>
              <a:rPr lang="en-US" dirty="0"/>
              <a:t>Header – Brain of html</a:t>
            </a:r>
          </a:p>
          <a:p>
            <a:pPr marL="952393" lvl="1" indent="-342900" algn="just">
              <a:buFont typeface="Arial" panose="020B0604020202020204" pitchFamily="34" charset="0"/>
              <a:buChar char="•"/>
            </a:pPr>
            <a:r>
              <a:rPr lang="en-US" dirty="0"/>
              <a:t>Body – Content of HTML Document</a:t>
            </a:r>
          </a:p>
          <a:p>
            <a:pPr marL="342900" indent="-342900" algn="just">
              <a:buFont typeface="Arial" panose="020B0604020202020204" pitchFamily="34" charset="0"/>
              <a:buChar char="•"/>
            </a:pPr>
            <a:r>
              <a:rPr lang="en-US" dirty="0"/>
              <a:t>HTML is a tree data structure – this is what is rendered when we execute an HTML and this runtime tree is called DOM (Document Object Model)</a:t>
            </a:r>
          </a:p>
          <a:p>
            <a:pPr marL="342900" indent="-342900" algn="just">
              <a:buFont typeface="Arial" panose="020B0604020202020204" pitchFamily="34" charset="0"/>
              <a:buChar char="•"/>
            </a:pPr>
            <a:r>
              <a:rPr lang="en-US" dirty="0"/>
              <a:t>We can check the DOM by press F12 and going to elements section or we can right click on a web page and select the </a:t>
            </a:r>
            <a:r>
              <a:rPr lang="en-US" b="1" dirty="0"/>
              <a:t>Inspect</a:t>
            </a:r>
            <a:r>
              <a:rPr lang="en-US" dirty="0"/>
              <a:t> option to see the DOM.</a:t>
            </a:r>
          </a:p>
          <a:p>
            <a:pPr marL="342900" indent="-342900" algn="just">
              <a:buFont typeface="Arial" panose="020B0604020202020204" pitchFamily="34" charset="0"/>
              <a:buChar char="•"/>
            </a:pPr>
            <a:r>
              <a:rPr lang="en-US" dirty="0"/>
              <a:t>Every HTML Element can have a id property which uniquely identifies that element on entire page.</a:t>
            </a:r>
          </a:p>
          <a:p>
            <a:pPr marL="342900" indent="-342900" algn="just">
              <a:buFont typeface="Arial" panose="020B0604020202020204" pitchFamily="34" charset="0"/>
              <a:buChar char="•"/>
            </a:pPr>
            <a:r>
              <a:rPr lang="en-US" dirty="0"/>
              <a:t>We can also have a name property which is not unique but help us to understand the semantic meaning of the field.</a:t>
            </a:r>
          </a:p>
        </p:txBody>
      </p:sp>
    </p:spTree>
    <p:extLst>
      <p:ext uri="{BB962C8B-B14F-4D97-AF65-F5344CB8AC3E}">
        <p14:creationId xmlns:p14="http://schemas.microsoft.com/office/powerpoint/2010/main" val="856837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 document</a:t>
            </a:r>
          </a:p>
        </p:txBody>
      </p:sp>
      <p:grpSp>
        <p:nvGrpSpPr>
          <p:cNvPr id="6" name="Group 5">
            <a:extLst>
              <a:ext uri="{FF2B5EF4-FFF2-40B4-BE49-F238E27FC236}">
                <a16:creationId xmlns:a16="http://schemas.microsoft.com/office/drawing/2014/main" id="{6DDB20C0-8C45-4B76-9CCB-BFBD2946B4EA}"/>
              </a:ext>
            </a:extLst>
          </p:cNvPr>
          <p:cNvGrpSpPr/>
          <p:nvPr/>
        </p:nvGrpSpPr>
        <p:grpSpPr>
          <a:xfrm>
            <a:off x="261764" y="899721"/>
            <a:ext cx="10189231" cy="3139321"/>
            <a:chOff x="261764" y="899721"/>
            <a:chExt cx="10189231" cy="3139321"/>
          </a:xfrm>
        </p:grpSpPr>
        <p:sp>
          <p:nvSpPr>
            <p:cNvPr id="7" name="TextBox 6">
              <a:extLst>
                <a:ext uri="{FF2B5EF4-FFF2-40B4-BE49-F238E27FC236}">
                  <a16:creationId xmlns:a16="http://schemas.microsoft.com/office/drawing/2014/main" id="{18B63B0D-D25E-4867-A844-E560CC30AA84}"/>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9" name="Straight Arrow Connector 8">
              <a:extLst>
                <a:ext uri="{FF2B5EF4-FFF2-40B4-BE49-F238E27FC236}">
                  <a16:creationId xmlns:a16="http://schemas.microsoft.com/office/drawing/2014/main" id="{C92C5BFA-31D5-4BE0-B340-5F497A3F7056}"/>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28288F1-882E-4660-8341-C92337EC0D2B}"/>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1" name="TextBox 10">
              <a:extLst>
                <a:ext uri="{FF2B5EF4-FFF2-40B4-BE49-F238E27FC236}">
                  <a16:creationId xmlns:a16="http://schemas.microsoft.com/office/drawing/2014/main" id="{31AEFECE-84FE-413A-AB0B-C9FC8AE1152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2" name="Connector: Elbow 11">
              <a:extLst>
                <a:ext uri="{FF2B5EF4-FFF2-40B4-BE49-F238E27FC236}">
                  <a16:creationId xmlns:a16="http://schemas.microsoft.com/office/drawing/2014/main" id="{6EC80C87-F23A-41CB-8D28-9770004CF28E}"/>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TextBox 12">
              <a:extLst>
                <a:ext uri="{FF2B5EF4-FFF2-40B4-BE49-F238E27FC236}">
                  <a16:creationId xmlns:a16="http://schemas.microsoft.com/office/drawing/2014/main" id="{665D7199-AAD8-47F8-BE83-271132967FE4}"/>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4" name="Connector: Elbow 13">
              <a:extLst>
                <a:ext uri="{FF2B5EF4-FFF2-40B4-BE49-F238E27FC236}">
                  <a16:creationId xmlns:a16="http://schemas.microsoft.com/office/drawing/2014/main" id="{9F111F0A-8209-430C-AD52-5C6DB7D249E0}"/>
                </a:ext>
              </a:extLst>
            </p:cNvPr>
            <p:cNvCxnSpPr>
              <a:endCxn id="13"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15" name="TextBox 14">
            <a:extLst>
              <a:ext uri="{FF2B5EF4-FFF2-40B4-BE49-F238E27FC236}">
                <a16:creationId xmlns:a16="http://schemas.microsoft.com/office/drawing/2014/main" id="{EF45B1DD-285C-4302-9049-D1EEF35FF52A}"/>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&lt;noscript&gt;,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Tree>
    <p:extLst>
      <p:ext uri="{BB962C8B-B14F-4D97-AF65-F5344CB8AC3E}">
        <p14:creationId xmlns:p14="http://schemas.microsoft.com/office/powerpoint/2010/main" val="758760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5355312"/>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HTML tags are like keywords which defines that how web browser will format and display the content.</a:t>
            </a:r>
          </a:p>
          <a:p>
            <a:pPr marL="285750" indent="-285750" algn="just">
              <a:buFont typeface="Wingdings" panose="05000000000000000000" pitchFamily="2" charset="2"/>
              <a:buChar char="§"/>
            </a:pPr>
            <a:r>
              <a:rPr kumimoji="0" lang="en-US" altLang="en-US" b="0" i="0" u="none" strike="noStrike" cap="none" normalizeH="0" baseline="0" dirty="0">
                <a:ln>
                  <a:noFill/>
                </a:ln>
                <a:effectLst/>
              </a:rPr>
              <a:t>Many elements have an opening tag and a closing tag — for example, a </a:t>
            </a:r>
            <a:r>
              <a:rPr kumimoji="0" lang="en-US" altLang="en-US" b="0" i="0" u="none" strike="noStrike" cap="none" normalizeH="0" baseline="0" dirty="0">
                <a:ln>
                  <a:noFill/>
                </a:ln>
                <a:effectLst/>
                <a:cs typeface="Courier New" panose="02070309020205020404" pitchFamily="49" charset="0"/>
              </a:rPr>
              <a:t>p</a:t>
            </a:r>
            <a:r>
              <a:rPr kumimoji="0" lang="en-US" altLang="en-US" b="0" i="0" u="none" strike="noStrike" cap="none" normalizeH="0" baseline="0" dirty="0">
                <a:ln>
                  <a:noFill/>
                </a:ln>
                <a:effectLst/>
              </a:rPr>
              <a:t> (paragraph) element has a </a:t>
            </a:r>
            <a:r>
              <a:rPr kumimoji="0" lang="en-US" altLang="en-US" b="0" i="0" u="none" strike="noStrike" cap="none" normalizeH="0" baseline="0" dirty="0">
                <a:ln>
                  <a:noFill/>
                </a:ln>
                <a:effectLst/>
                <a:cs typeface="Courier New" panose="02070309020205020404" pitchFamily="49" charset="0"/>
              </a:rPr>
              <a:t>&lt;p&gt;</a:t>
            </a:r>
            <a:r>
              <a:rPr kumimoji="0" lang="en-US" altLang="en-US" b="0" i="0" u="none" strike="noStrike" cap="none" normalizeH="0" baseline="0" dirty="0">
                <a:ln>
                  <a:noFill/>
                </a:ln>
                <a:effectLst/>
              </a:rPr>
              <a:t> tag, followed by the paragraph text, followed by a closing </a:t>
            </a:r>
            <a:r>
              <a:rPr kumimoji="0" lang="en-US" altLang="en-US" b="0" i="0" u="none" strike="noStrike" cap="none" normalizeH="0" baseline="0" dirty="0">
                <a:ln>
                  <a:noFill/>
                </a:ln>
                <a:effectLst/>
                <a:cs typeface="Courier New" panose="02070309020205020404" pitchFamily="49" charset="0"/>
              </a:rPr>
              <a:t>&lt;/p&gt;</a:t>
            </a:r>
            <a:r>
              <a:rPr kumimoji="0" lang="en-US" altLang="en-US" b="0" i="0" u="none" strike="noStrike" cap="none" normalizeH="0" baseline="0" dirty="0">
                <a:ln>
                  <a:noFill/>
                </a:ln>
                <a:effectLst/>
              </a:rPr>
              <a:t> tag. </a:t>
            </a:r>
          </a:p>
          <a:p>
            <a:pPr marL="285750" indent="-285750" algn="just">
              <a:buFont typeface="Wingdings" panose="05000000000000000000" pitchFamily="2" charset="2"/>
              <a:buChar char="§"/>
            </a:pPr>
            <a:r>
              <a:rPr kumimoji="0" lang="en-US" altLang="en-US" b="0" i="0" u="none" strike="noStrike" cap="none" normalizeH="0" baseline="0" dirty="0">
                <a:ln>
                  <a:noFill/>
                </a:ln>
                <a:effectLst/>
              </a:rPr>
              <a:t>Some elements don’t have a closing tag. These are called </a:t>
            </a:r>
            <a:r>
              <a:rPr kumimoji="0" lang="en-US" altLang="en-US" b="0" i="1" u="none" strike="noStrike" cap="none" normalizeH="0" baseline="0" dirty="0">
                <a:ln>
                  <a:noFill/>
                </a:ln>
                <a:effectLst/>
              </a:rPr>
              <a:t>empty elements</a:t>
            </a:r>
            <a:r>
              <a:rPr kumimoji="0" lang="en-US" altLang="en-US" b="0" i="0" u="none" strike="noStrike" cap="none" normalizeH="0" baseline="0" dirty="0">
                <a:ln>
                  <a:noFill/>
                </a:ln>
                <a:effectLst/>
              </a:rPr>
              <a:t>. For example, the </a:t>
            </a:r>
            <a:r>
              <a:rPr kumimoji="0" lang="en-US" altLang="en-US" b="0" i="0" u="none" strike="noStrike" cap="none" normalizeH="0" baseline="0" dirty="0">
                <a:ln>
                  <a:noFill/>
                </a:ln>
                <a:effectLst/>
                <a:cs typeface="Courier New" panose="02070309020205020404" pitchFamily="49" charset="0"/>
              </a:rPr>
              <a:t>br</a:t>
            </a:r>
            <a:r>
              <a:rPr kumimoji="0" lang="en-US" altLang="en-US" b="0" i="0" u="none" strike="noStrike" cap="none" normalizeH="0" baseline="0" dirty="0">
                <a:ln>
                  <a:noFill/>
                </a:ln>
                <a:effectLst/>
              </a:rPr>
              <a:t> element for inserting line breaks is simply written </a:t>
            </a:r>
            <a:r>
              <a:rPr kumimoji="0" lang="en-US" altLang="en-US" b="0" i="0" u="none" strike="noStrike" cap="none" normalizeH="0" baseline="0" dirty="0">
                <a:ln>
                  <a:noFill/>
                </a:ln>
                <a:effectLst/>
                <a:cs typeface="Courier New" panose="02070309020205020404" pitchFamily="49" charset="0"/>
              </a:rPr>
              <a:t>&lt;br&gt;</a:t>
            </a:r>
            <a:r>
              <a:rPr kumimoji="0" lang="en-US" altLang="en-US" b="0" i="0" u="none" strike="noStrike" cap="none" normalizeH="0" baseline="0" dirty="0">
                <a:ln>
                  <a:noFill/>
                </a:ln>
                <a:effectLst/>
              </a:rPr>
              <a:t>. </a:t>
            </a:r>
          </a:p>
          <a:p>
            <a:pPr algn="just"/>
            <a:endParaRPr lang="en-US" dirty="0"/>
          </a:p>
          <a:p>
            <a:pPr algn="just"/>
            <a:r>
              <a:rPr lang="en-US" dirty="0"/>
              <a:t>Now let’s look at some common tags used in html page:</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i="0" dirty="0">
                <a:solidFill>
                  <a:schemeClr val="accent6"/>
                </a:solidFill>
                <a:effectLst/>
              </a:rPr>
              <a:t>&lt;h1&gt; to &lt;h6&gt; – </a:t>
            </a:r>
            <a:r>
              <a:rPr lang="en-US" dirty="0">
                <a:solidFill>
                  <a:schemeClr val="accent6"/>
                </a:solidFill>
              </a:rPr>
              <a:t>Heading Tags:</a:t>
            </a:r>
            <a:r>
              <a:rPr lang="en-US" dirty="0"/>
              <a:t>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&lt;h1&gt;</a:t>
            </a:r>
            <a:r>
              <a:rPr kumimoji="0" lang="en-US" altLang="en-US" i="0" u="none" strike="noStrike" cap="none" normalizeH="0" baseline="0" dirty="0">
                <a:ln>
                  <a:noFill/>
                </a:ln>
                <a:solidFill>
                  <a:srgbClr val="000000"/>
                </a:solidFill>
                <a:effectLst/>
              </a:rPr>
              <a:t> to </a:t>
            </a:r>
            <a:r>
              <a:rPr kumimoji="0" lang="en-US" altLang="en-US" i="0" u="none" strike="noStrike" cap="none" normalizeH="0" baseline="0" dirty="0">
                <a:ln>
                  <a:noFill/>
                </a:ln>
                <a:solidFill>
                  <a:srgbClr val="DC143C"/>
                </a:solidFill>
                <a:effectLst/>
              </a:rPr>
              <a:t>&lt;h6&gt;</a:t>
            </a:r>
            <a:r>
              <a:rPr kumimoji="0" lang="en-US" altLang="en-US" i="0" u="none" strike="noStrike" cap="none" normalizeH="0" baseline="0" dirty="0">
                <a:ln>
                  <a:noFill/>
                </a:ln>
                <a:solidFill>
                  <a:srgbClr val="000000"/>
                </a:solidFill>
                <a:effectLst/>
              </a:rPr>
              <a:t> tags are used to define HTML headings.</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DC143C"/>
                </a:solidFill>
                <a:effectLst/>
              </a:rPr>
              <a:t>&lt;h1&gt;</a:t>
            </a:r>
            <a:r>
              <a:rPr kumimoji="0" lang="en-US" altLang="en-US" i="0" u="none" strike="noStrike" cap="none" normalizeH="0" baseline="0" dirty="0">
                <a:ln>
                  <a:noFill/>
                </a:ln>
                <a:solidFill>
                  <a:srgbClr val="000000"/>
                </a:solidFill>
                <a:effectLst/>
              </a:rPr>
              <a:t> defines the most important heading. </a:t>
            </a:r>
            <a:r>
              <a:rPr kumimoji="0" lang="en-US" altLang="en-US" i="0" u="none" strike="noStrike" cap="none" normalizeH="0" baseline="0" dirty="0">
                <a:ln>
                  <a:noFill/>
                </a:ln>
                <a:solidFill>
                  <a:srgbClr val="DC143C"/>
                </a:solidFill>
                <a:effectLst/>
              </a:rPr>
              <a:t>&lt;h6&gt;</a:t>
            </a:r>
            <a:r>
              <a:rPr kumimoji="0" lang="en-US" altLang="en-US" i="0" u="none" strike="noStrike" cap="none" normalizeH="0" baseline="0" dirty="0">
                <a:ln>
                  <a:noFill/>
                </a:ln>
                <a:solidFill>
                  <a:srgbClr val="000000"/>
                </a:solidFill>
                <a:effectLst/>
              </a:rPr>
              <a:t> defines the least important heading.</a:t>
            </a:r>
            <a:r>
              <a:rPr kumimoji="0" lang="en-US" altLang="en-US" i="0" u="none" strike="noStrike" cap="none" normalizeH="0" baseline="0" dirty="0">
                <a:ln>
                  <a:noFill/>
                </a:ln>
                <a:solidFill>
                  <a:schemeClr val="tx1"/>
                </a:solidFill>
                <a:effectLst/>
              </a:rPr>
              <a:t> </a:t>
            </a:r>
            <a:endParaRPr lang="en-US" altLang="en-US" dirty="0"/>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accent6"/>
                </a:solidFill>
                <a:effectLst/>
              </a:rPr>
              <a:t>&lt;p&gt; </a:t>
            </a:r>
            <a:r>
              <a:rPr lang="en-US" i="0" dirty="0">
                <a:solidFill>
                  <a:schemeClr val="accent6"/>
                </a:solidFill>
                <a:effectLst/>
              </a:rPr>
              <a:t>–</a:t>
            </a:r>
            <a:r>
              <a:rPr kumimoji="0" lang="en-US" altLang="en-US" i="0" u="none" strike="noStrike" cap="none" normalizeH="0" baseline="0" dirty="0">
                <a:ln>
                  <a:noFill/>
                </a:ln>
                <a:solidFill>
                  <a:schemeClr val="accent6"/>
                </a:solidFill>
                <a:effectLst/>
              </a:rPr>
              <a:t> Paragraph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&lt;p&gt;</a:t>
            </a:r>
            <a:r>
              <a:rPr kumimoji="0" lang="en-US" altLang="en-US" i="0" u="none" strike="noStrike" cap="none" normalizeH="0" baseline="0" dirty="0">
                <a:ln>
                  <a:noFill/>
                </a:ln>
                <a:solidFill>
                  <a:srgbClr val="000000"/>
                </a:solidFill>
                <a:effectLst/>
              </a:rPr>
              <a:t> tag defines a paragraph.</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000000"/>
                </a:solidFill>
                <a:effectLst/>
              </a:rPr>
              <a:t>Browsers automatically add a single blank line before and after each </a:t>
            </a:r>
            <a:r>
              <a:rPr kumimoji="0" lang="en-US" altLang="en-US" i="0" u="none" strike="noStrike" cap="none" normalizeH="0" baseline="0" dirty="0">
                <a:ln>
                  <a:noFill/>
                </a:ln>
                <a:solidFill>
                  <a:srgbClr val="DC143C"/>
                </a:solidFill>
                <a:effectLst/>
              </a:rPr>
              <a:t>&lt;p&gt;</a:t>
            </a:r>
            <a:r>
              <a:rPr kumimoji="0" lang="en-US" altLang="en-US" i="0" u="none" strike="noStrike" cap="none" normalizeH="0" baseline="0" dirty="0">
                <a:ln>
                  <a:noFill/>
                </a:ln>
                <a:solidFill>
                  <a:srgbClr val="000000"/>
                </a:solidFill>
                <a:effectLst/>
              </a:rPr>
              <a:t> element.</a:t>
            </a:r>
            <a:r>
              <a:rPr kumimoji="0" lang="en-US" altLang="en-US" i="0" u="none" strike="noStrike" cap="none" normalizeH="0" baseline="0" dirty="0">
                <a:ln>
                  <a:noFill/>
                </a:ln>
                <a:solidFill>
                  <a:schemeClr val="tx1"/>
                </a:solidFill>
                <a:effectLst/>
              </a:rPr>
              <a:t> </a:t>
            </a:r>
          </a:p>
          <a:p>
            <a:pPr marL="285750" marR="0" lvl="0" indent="-285750" algn="just" defTabSz="914400" rtl="0" eaLnBrk="0" fontAlgn="base" latinLnBrk="0" hangingPunct="0">
              <a:spcBef>
                <a:spcPct val="0"/>
              </a:spcBef>
              <a:spcAft>
                <a:spcPct val="0"/>
              </a:spcAft>
              <a:buClrTx/>
              <a:buSzTx/>
              <a:buFont typeface="Wingdings" panose="05000000000000000000" pitchFamily="2" charset="2"/>
              <a:buChar char="§"/>
              <a:tabLst/>
            </a:pPr>
            <a:r>
              <a:rPr lang="en-US" altLang="en-US" dirty="0">
                <a:solidFill>
                  <a:schemeClr val="accent6"/>
                </a:solidFill>
              </a:rPr>
              <a:t>&lt;em&gt; </a:t>
            </a:r>
            <a:r>
              <a:rPr lang="en-US" i="0" dirty="0">
                <a:solidFill>
                  <a:schemeClr val="accent6"/>
                </a:solidFill>
                <a:effectLst/>
              </a:rPr>
              <a:t>–</a:t>
            </a:r>
            <a:r>
              <a:rPr lang="en-US" altLang="en-US" dirty="0">
                <a:solidFill>
                  <a:schemeClr val="accent6"/>
                </a:solidFill>
              </a:rPr>
              <a:t> E</a:t>
            </a:r>
            <a:r>
              <a:rPr lang="en-US" i="0" dirty="0">
                <a:solidFill>
                  <a:schemeClr val="accent6"/>
                </a:solidFill>
                <a:effectLst/>
              </a:rPr>
              <a:t>mphasized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&lt;em&gt;</a:t>
            </a:r>
            <a:r>
              <a:rPr kumimoji="0" lang="en-US" altLang="en-US" i="0" u="none" strike="noStrike" cap="none" normalizeH="0" baseline="0" dirty="0">
                <a:ln>
                  <a:noFill/>
                </a:ln>
                <a:solidFill>
                  <a:srgbClr val="000000"/>
                </a:solidFill>
                <a:effectLst/>
              </a:rPr>
              <a:t> tag is used to define emphasized text. The content inside is typically displayed in </a:t>
            </a:r>
            <a:r>
              <a:rPr kumimoji="0" lang="en-US" altLang="en-US" i="1" u="none" strike="noStrike" cap="none" normalizeH="0" baseline="0" dirty="0">
                <a:ln>
                  <a:noFill/>
                </a:ln>
                <a:solidFill>
                  <a:srgbClr val="000000"/>
                </a:solidFill>
                <a:effectLst/>
              </a:rPr>
              <a:t>italic</a:t>
            </a:r>
            <a:r>
              <a:rPr kumimoji="0" lang="en-US" altLang="en-US" i="0" u="none" strike="noStrike" cap="none" normalizeH="0" baseline="0" dirty="0">
                <a:ln>
                  <a:noFill/>
                </a:ln>
                <a:solidFill>
                  <a:srgbClr val="000000"/>
                </a:solidFill>
                <a:effectLst/>
              </a:rPr>
              <a:t>.</a:t>
            </a:r>
            <a:r>
              <a:rPr kumimoji="0" lang="en-US" altLang="en-US" i="0" u="none" strike="noStrike" cap="none" normalizeH="0" baseline="0" dirty="0">
                <a:ln>
                  <a:noFill/>
                </a:ln>
                <a:solidFill>
                  <a:schemeClr val="tx1"/>
                </a:solidFill>
                <a:effectLst/>
              </a:rPr>
              <a:t>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dirty="0">
                <a:solidFill>
                  <a:schemeClr val="accent6"/>
                </a:solidFill>
              </a:rPr>
              <a:t>&lt;b&gt; Tag: </a:t>
            </a:r>
            <a:r>
              <a:rPr lang="en-US" altLang="en-US" dirty="0"/>
              <a:t>The </a:t>
            </a:r>
            <a:r>
              <a:rPr lang="en-US" altLang="en-US" dirty="0">
                <a:solidFill>
                  <a:schemeClr val="accent6"/>
                </a:solidFill>
              </a:rPr>
              <a:t>&lt;b&gt; </a:t>
            </a:r>
            <a:r>
              <a:rPr lang="en-US" altLang="en-US" dirty="0"/>
              <a:t>tag specifies bold text without any extra importance.</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&lt;br&gt;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&lt;br&gt;</a:t>
            </a:r>
            <a:r>
              <a:rPr kumimoji="0" lang="en-US" altLang="en-US" b="0" i="0" u="none" strike="noStrike" cap="none" normalizeH="0" baseline="0" dirty="0">
                <a:ln>
                  <a:noFill/>
                </a:ln>
                <a:solidFill>
                  <a:srgbClr val="000000"/>
                </a:solidFill>
                <a:effectLst/>
              </a:rPr>
              <a:t> tag inserts a single line break.</a:t>
            </a:r>
            <a:r>
              <a:rPr kumimoji="0" lang="en-US" altLang="en-US" b="0" i="0" u="none" strike="noStrike" cap="none" normalizeH="0" baseline="0" dirty="0">
                <a:ln>
                  <a:noFill/>
                </a:ln>
                <a:solidFill>
                  <a:schemeClr val="tx1"/>
                </a:solidFill>
                <a:effectLst/>
              </a:rPr>
              <a:t> </a:t>
            </a:r>
          </a:p>
          <a:p>
            <a:pPr marR="0" lvl="0" algn="just" defTabSz="914400" rtl="0" eaLnBrk="0" fontAlgn="base" latinLnBrk="0" hangingPunct="0">
              <a:spcBef>
                <a:spcPct val="0"/>
              </a:spcBef>
              <a:spcAft>
                <a:spcPct val="0"/>
              </a:spcAft>
              <a:buClrTx/>
              <a:buSzTx/>
              <a:tabLst/>
            </a:pPr>
            <a:endParaRPr lang="en-US" altLang="en-US" dirty="0"/>
          </a:p>
        </p:txBody>
      </p:sp>
      <p:pic>
        <p:nvPicPr>
          <p:cNvPr id="16" name="Picture 15">
            <a:extLst>
              <a:ext uri="{FF2B5EF4-FFF2-40B4-BE49-F238E27FC236}">
                <a16:creationId xmlns:a16="http://schemas.microsoft.com/office/drawing/2014/main" id="{C3AF016B-BC91-4E70-AD4C-72C8FFEBAC78}"/>
              </a:ext>
            </a:extLst>
          </p:cNvPr>
          <p:cNvPicPr>
            <a:picLocks noChangeAspect="1"/>
          </p:cNvPicPr>
          <p:nvPr/>
        </p:nvPicPr>
        <p:blipFill>
          <a:blip r:embed="rId2"/>
          <a:stretch>
            <a:fillRect/>
          </a:stretch>
        </p:blipFill>
        <p:spPr>
          <a:xfrm>
            <a:off x="3073933" y="5829667"/>
            <a:ext cx="6044133" cy="80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6996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HTML Tags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863123"/>
            <a:ext cx="11930236" cy="4204356"/>
          </a:xfrm>
          <a:prstGeom prst="rect">
            <a:avLst/>
          </a:prstGeom>
          <a:noFill/>
        </p:spPr>
        <p:txBody>
          <a:bodyPr wrap="square" rtlCol="0">
            <a:spAutoFit/>
          </a:bodyPr>
          <a:lstStyle/>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i="0" u="none" strike="noStrike" cap="none" normalizeH="0" baseline="0" dirty="0">
                <a:ln>
                  <a:noFill/>
                </a:ln>
                <a:solidFill>
                  <a:schemeClr val="accent6"/>
                </a:solidFill>
                <a:effectLst/>
              </a:rPr>
              <a:t>&lt;title&gt; – Title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&lt;title&gt;</a:t>
            </a:r>
            <a:r>
              <a:rPr kumimoji="0" lang="en-US" altLang="en-US" i="0" u="none" strike="noStrike" cap="none" normalizeH="0" baseline="0" dirty="0">
                <a:ln>
                  <a:noFill/>
                </a:ln>
                <a:solidFill>
                  <a:srgbClr val="000000"/>
                </a:solidFill>
                <a:effectLst/>
              </a:rPr>
              <a:t> tag defines the title of the document. The title must be text-only, and it is shown in the browser's title bar or in the page's tab.</a:t>
            </a:r>
            <a:r>
              <a:rPr kumimoji="0" lang="en-US" altLang="en-US"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i="0" u="none" strike="noStrike" cap="none" normalizeH="0" baseline="0" dirty="0">
                <a:ln>
                  <a:noFill/>
                </a:ln>
                <a:solidFill>
                  <a:schemeClr val="accent6"/>
                </a:solidFill>
                <a:effectLst/>
              </a:rPr>
              <a:t>&lt;meta&gt; – Meta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&lt;meta&gt;</a:t>
            </a:r>
            <a:r>
              <a:rPr kumimoji="0" lang="en-US" altLang="en-US" i="0" u="none" strike="noStrike" cap="none" normalizeH="0" baseline="0" dirty="0">
                <a:ln>
                  <a:noFill/>
                </a:ln>
                <a:solidFill>
                  <a:srgbClr val="000000"/>
                </a:solidFill>
                <a:effectLst/>
              </a:rPr>
              <a:t> tag defines metadata about an HTML document. Metadata is data (information) about data.</a:t>
            </a:r>
            <a:r>
              <a:rPr kumimoji="0" lang="en-US" altLang="en-US"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&lt;a&gt; </a:t>
            </a:r>
            <a:r>
              <a:rPr lang="en-US" i="0" dirty="0">
                <a:solidFill>
                  <a:schemeClr val="accent6"/>
                </a:solidFill>
                <a:effectLst/>
              </a:rPr>
              <a:t>–</a:t>
            </a:r>
            <a:r>
              <a:rPr lang="en-US" altLang="en-US" dirty="0">
                <a:solidFill>
                  <a:schemeClr val="accent6"/>
                </a:solidFill>
              </a:rPr>
              <a:t> Anchor Tag: </a:t>
            </a:r>
            <a:r>
              <a:rPr kumimoji="0" lang="en-US" altLang="en-US" i="0" u="none" strike="noStrike" cap="none" normalizeH="0" baseline="0" dirty="0">
                <a:ln>
                  <a:noFill/>
                </a:ln>
                <a:solidFill>
                  <a:srgbClr val="000000"/>
                </a:solidFill>
                <a:effectLst/>
              </a:rPr>
              <a:t>The </a:t>
            </a:r>
            <a:r>
              <a:rPr kumimoji="0" lang="en-US" altLang="en-US" i="0" u="none" strike="noStrike" cap="none" normalizeH="0" baseline="0" dirty="0">
                <a:ln>
                  <a:noFill/>
                </a:ln>
                <a:solidFill>
                  <a:srgbClr val="DC143C"/>
                </a:solidFill>
                <a:effectLst/>
              </a:rPr>
              <a:t>&lt;a&gt;</a:t>
            </a:r>
            <a:r>
              <a:rPr kumimoji="0" lang="en-US" altLang="en-US" i="0" u="none" strike="noStrike" cap="none" normalizeH="0" baseline="0" dirty="0">
                <a:ln>
                  <a:noFill/>
                </a:ln>
                <a:solidFill>
                  <a:srgbClr val="000000"/>
                </a:solidFill>
                <a:effectLst/>
              </a:rPr>
              <a:t> tag defines a hyperlink, which is used to link from one page to another.</a:t>
            </a:r>
            <a:r>
              <a:rPr kumimoji="0" lang="en-US" altLang="en-US" i="0" u="none" strike="noStrike" cap="none" normalizeH="0" baseline="0" dirty="0">
                <a:ln>
                  <a:noFill/>
                </a:ln>
                <a:solidFill>
                  <a:schemeClr val="tx1"/>
                </a:solidFill>
                <a:effectLst/>
              </a:rPr>
              <a:t> </a:t>
            </a:r>
            <a:r>
              <a:rPr kumimoji="0" lang="en-US" altLang="en-US" i="0" u="none" strike="noStrike" cap="none" normalizeH="0" baseline="0" dirty="0">
                <a:ln>
                  <a:noFill/>
                </a:ln>
                <a:solidFill>
                  <a:srgbClr val="000000"/>
                </a:solidFill>
                <a:effectLst/>
              </a:rPr>
              <a:t>The most important attribute of the </a:t>
            </a:r>
            <a:r>
              <a:rPr kumimoji="0" lang="en-US" altLang="en-US" i="0" u="none" strike="noStrike" cap="none" normalizeH="0" baseline="0" dirty="0">
                <a:ln>
                  <a:noFill/>
                </a:ln>
                <a:solidFill>
                  <a:srgbClr val="DC143C"/>
                </a:solidFill>
                <a:effectLst/>
              </a:rPr>
              <a:t>&lt;a&gt;</a:t>
            </a:r>
            <a:r>
              <a:rPr kumimoji="0" lang="en-US" altLang="en-US" i="0" u="none" strike="noStrike" cap="none" normalizeH="0" baseline="0" dirty="0">
                <a:ln>
                  <a:noFill/>
                </a:ln>
                <a:solidFill>
                  <a:srgbClr val="000000"/>
                </a:solidFill>
                <a:effectLst/>
              </a:rPr>
              <a:t> element is the </a:t>
            </a:r>
            <a:r>
              <a:rPr kumimoji="0" lang="en-US" altLang="en-US" i="0" u="none" strike="noStrike" cap="none" normalizeH="0" baseline="0" dirty="0">
                <a:ln>
                  <a:noFill/>
                </a:ln>
                <a:solidFill>
                  <a:srgbClr val="DC143C"/>
                </a:solidFill>
                <a:effectLst/>
              </a:rPr>
              <a:t>href</a:t>
            </a:r>
            <a:r>
              <a:rPr kumimoji="0" lang="en-US" altLang="en-US" i="0" u="none" strike="noStrike" cap="none" normalizeH="0" baseline="0" dirty="0">
                <a:ln>
                  <a:noFill/>
                </a:ln>
                <a:solidFill>
                  <a:srgbClr val="000000"/>
                </a:solidFill>
                <a:effectLst/>
              </a:rPr>
              <a:t> attribute, which indicates the link's destination.</a:t>
            </a:r>
            <a:r>
              <a:rPr kumimoji="0" lang="en-US" altLang="en-US" i="0" u="none" strike="noStrike" cap="none" normalizeH="0" baseline="0" dirty="0">
                <a:ln>
                  <a:noFill/>
                </a:ln>
                <a:solidFill>
                  <a:schemeClr val="tx1"/>
                </a:solidFill>
                <a:effectLst/>
              </a:rPr>
              <a:t> </a:t>
            </a:r>
            <a:endParaRPr lang="en-US" altLang="en-US" dirty="0"/>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accent6"/>
                </a:solidFill>
                <a:effectLst/>
              </a:rPr>
              <a:t>&lt;img&gt; </a:t>
            </a:r>
            <a:r>
              <a:rPr lang="en-US" i="0" dirty="0">
                <a:solidFill>
                  <a:schemeClr val="accent6"/>
                </a:solidFill>
                <a:effectLst/>
              </a:rPr>
              <a:t>–</a:t>
            </a:r>
            <a:r>
              <a:rPr kumimoji="0" lang="en-US" altLang="en-US" i="0" u="none" strike="noStrike" cap="none" normalizeH="0" baseline="0" dirty="0">
                <a:ln>
                  <a:noFill/>
                </a:ln>
                <a:solidFill>
                  <a:schemeClr val="accent6"/>
                </a:solidFill>
                <a:effectLst/>
              </a:rPr>
              <a:t> Image Tag: </a:t>
            </a:r>
            <a:r>
              <a:rPr kumimoji="0" lang="en-US" altLang="en-US" i="0" u="none" strike="noStrike" cap="none" normalizeH="0" baseline="0" dirty="0">
                <a:ln>
                  <a:noFill/>
                </a:ln>
                <a:effectLst/>
              </a:rPr>
              <a:t>The &lt;</a:t>
            </a:r>
            <a:r>
              <a:rPr kumimoji="0" lang="en-US" altLang="en-US" i="0" u="none" strike="noStrike" cap="none" normalizeH="0" baseline="0" dirty="0">
                <a:ln>
                  <a:noFill/>
                </a:ln>
                <a:effectLst/>
                <a:cs typeface="Courier New" panose="02070309020205020404" pitchFamily="49" charset="0"/>
              </a:rPr>
              <a:t>img&gt; tag is used to embed an image in HTML Page.</a:t>
            </a:r>
            <a:r>
              <a:rPr kumimoji="0" lang="en-US" altLang="en-US" i="0" u="none" strike="noStrike" cap="none" normalizeH="0" baseline="0" dirty="0">
                <a:ln>
                  <a:noFill/>
                </a:ln>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lang="en-US" altLang="en-US" dirty="0">
                <a:solidFill>
                  <a:schemeClr val="accent6"/>
                </a:solidFill>
              </a:rPr>
              <a:t>&lt;input&gt; – Input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tag specifies an input field where the user can enter data.</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is the most important form element.</a:t>
            </a:r>
            <a:r>
              <a:rPr kumimoji="0" lang="en-US" altLang="en-US" b="0" i="0" u="none" strike="noStrike" cap="none" normalizeH="0" baseline="0" dirty="0">
                <a:ln>
                  <a:noFill/>
                </a:ln>
                <a:solidFill>
                  <a:schemeClr val="tx1"/>
                </a:solidFill>
                <a:effectLst/>
              </a:rPr>
              <a:t> </a:t>
            </a:r>
          </a:p>
          <a:p>
            <a:pPr marL="285750" indent="-285750" algn="just" eaLnBrk="0" fontAlgn="base" hangingPunct="0">
              <a:lnSpc>
                <a:spcPct val="150000"/>
              </a:lnSpc>
              <a:spcBef>
                <a:spcPct val="0"/>
              </a:spcBef>
              <a:spcAft>
                <a:spcPct val="0"/>
              </a:spcAft>
              <a:buFont typeface="Wingdings" panose="05000000000000000000" pitchFamily="2" charset="2"/>
              <a:buChar char="§"/>
            </a:pPr>
            <a:r>
              <a:rPr kumimoji="0" lang="en-US" altLang="en-US" b="0" i="0" u="none" strike="noStrike" cap="none" normalizeH="0" baseline="0" dirty="0">
                <a:ln>
                  <a:noFill/>
                </a:ln>
                <a:solidFill>
                  <a:schemeClr val="accent6"/>
                </a:solidFill>
                <a:effectLst/>
              </a:rPr>
              <a:t>&lt;label&gt; – Label Tag: </a:t>
            </a: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&lt;label&gt;</a:t>
            </a:r>
            <a:r>
              <a:rPr kumimoji="0" lang="en-US" altLang="en-US" b="0" i="0" u="none" strike="noStrike" cap="none" normalizeH="0" baseline="0" dirty="0">
                <a:ln>
                  <a:noFill/>
                </a:ln>
                <a:solidFill>
                  <a:srgbClr val="000000"/>
                </a:solidFill>
                <a:effectLst/>
              </a:rPr>
              <a:t> tag defines a label for several elements like &lt;input&gt; tag.</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1155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Basic HTML Tags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Create a simple HTML page using the basic HTML Tags like &lt;h1&gt; to &lt;h6&gt;, &lt;p&gt;, &lt;em&gt;, &lt;b&gt;, &lt;img&gt; and &lt;a&gt;.</a:t>
            </a:r>
          </a:p>
          <a:p>
            <a:endParaRPr lang="en-US" dirty="0"/>
          </a:p>
          <a:p>
            <a:r>
              <a:rPr lang="en-US" dirty="0"/>
              <a:t>Code Links:</a:t>
            </a:r>
          </a:p>
          <a:p>
            <a:pPr marL="285750" indent="-285750">
              <a:buFontTx/>
              <a:buChar char="-"/>
            </a:pPr>
            <a:r>
              <a:rPr lang="en-US" dirty="0"/>
              <a:t>index.html</a:t>
            </a:r>
          </a:p>
          <a:p>
            <a:pPr marL="285750" indent="-285750">
              <a:buFontTx/>
              <a:buChar char="-"/>
            </a:pPr>
            <a:r>
              <a:rPr lang="en-US" dirty="0"/>
              <a:t>image</a:t>
            </a:r>
          </a:p>
        </p:txBody>
      </p:sp>
    </p:spTree>
    <p:extLst>
      <p:ext uri="{BB962C8B-B14F-4D97-AF65-F5344CB8AC3E}">
        <p14:creationId xmlns:p14="http://schemas.microsoft.com/office/powerpoint/2010/main" val="522244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 Form Submit and Input Field Types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2585323"/>
          </a:xfrm>
          <a:prstGeom prst="rect">
            <a:avLst/>
          </a:prstGeom>
          <a:noFill/>
        </p:spPr>
        <p:txBody>
          <a:bodyPr wrap="square" rtlCol="0">
            <a:spAutoFit/>
          </a:bodyPr>
          <a:lstStyle/>
          <a:p>
            <a:pPr algn="just"/>
            <a:r>
              <a:rPr lang="en-US" b="1" i="0" dirty="0">
                <a:solidFill>
                  <a:srgbClr val="000000"/>
                </a:solidFill>
                <a:effectLst/>
              </a:rPr>
              <a:t>Form in HTML</a:t>
            </a:r>
            <a:endParaRPr kumimoji="0" lang="en-US" altLang="en-US" b="0" i="0" u="none" strike="noStrike" cap="none" normalizeH="0" baseline="0" dirty="0">
              <a:ln>
                <a:noFill/>
              </a:ln>
              <a:solidFill>
                <a:schemeClr val="tx1"/>
              </a:solidFill>
              <a:effectLst/>
            </a:endParaRP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&lt;form&gt;</a:t>
            </a:r>
            <a:r>
              <a:rPr kumimoji="0" lang="en-US" altLang="en-US" b="0" i="0" u="none" strike="noStrike" cap="none" normalizeH="0" baseline="0" dirty="0">
                <a:ln>
                  <a:noFill/>
                </a:ln>
                <a:solidFill>
                  <a:srgbClr val="000000"/>
                </a:solidFill>
                <a:effectLst/>
              </a:rPr>
              <a:t> element is a container for different types of input elements, such as: text fields, checkboxes, radio buttons, submit buttons, etc.</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HTML </a:t>
            </a:r>
            <a:r>
              <a:rPr kumimoji="0" lang="en-US" altLang="en-US" b="0" i="0" u="none" strike="noStrike" cap="none" normalizeH="0" baseline="0" dirty="0">
                <a:ln>
                  <a:noFill/>
                </a:ln>
                <a:solidFill>
                  <a:srgbClr val="DC143C"/>
                </a:solidFill>
                <a:effectLst/>
              </a:rPr>
              <a:t>&lt;form&gt;</a:t>
            </a:r>
            <a:r>
              <a:rPr kumimoji="0" lang="en-US" altLang="en-US" b="0" i="0" u="none" strike="noStrike" cap="none" normalizeH="0" baseline="0" dirty="0">
                <a:ln>
                  <a:noFill/>
                </a:ln>
                <a:solidFill>
                  <a:srgbClr val="000000"/>
                </a:solidFill>
                <a:effectLst/>
              </a:rPr>
              <a:t> element is used to create an HTML form for user input.</a:t>
            </a:r>
          </a:p>
          <a:p>
            <a:pPr marL="285750" indent="-285750" algn="just">
              <a:buFont typeface="Wingdings" panose="05000000000000000000" pitchFamily="2" charset="2"/>
              <a:buChar char="§"/>
            </a:pPr>
            <a:r>
              <a:rPr lang="en-US" b="0" i="0" dirty="0">
                <a:solidFill>
                  <a:srgbClr val="000000"/>
                </a:solidFill>
                <a:effectLst/>
              </a:rPr>
              <a:t>The user input is most often sent to a server for processing.</a:t>
            </a:r>
            <a:r>
              <a:rPr kumimoji="0" lang="en-US" altLang="en-US" b="0" i="0" u="none" strike="noStrike" cap="none" normalizeH="0" baseline="0" dirty="0">
                <a:ln>
                  <a:noFill/>
                </a:ln>
                <a:solidFill>
                  <a:schemeClr val="tx1"/>
                </a:solidFill>
                <a:effectLst/>
              </a:rPr>
              <a:t> </a:t>
            </a:r>
          </a:p>
          <a:p>
            <a:pPr algn="just"/>
            <a:endParaRPr lang="en-US" altLang="en-US" dirty="0"/>
          </a:p>
          <a:p>
            <a:pPr algn="just"/>
            <a:r>
              <a:rPr kumimoji="0" lang="en-US" altLang="en-US" b="1" i="0" u="none" strike="noStrike" cap="none" normalizeH="0" baseline="0" dirty="0">
                <a:ln>
                  <a:noFill/>
                </a:ln>
                <a:solidFill>
                  <a:schemeClr val="tx1"/>
                </a:solidFill>
                <a:effectLst/>
              </a:rPr>
              <a:t>Submit Button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&lt;input type="submit"&gt;</a:t>
            </a:r>
            <a:r>
              <a:rPr kumimoji="0" lang="en-US" altLang="en-US" b="0" i="0" u="none" strike="noStrike" cap="none" normalizeH="0" baseline="0" dirty="0">
                <a:ln>
                  <a:noFill/>
                </a:ln>
                <a:solidFill>
                  <a:srgbClr val="000000"/>
                </a:solidFill>
                <a:effectLst/>
              </a:rPr>
              <a:t> defines a button for submitting the form data to a form-handler.</a:t>
            </a:r>
            <a:endParaRPr kumimoji="0" lang="en-US" altLang="en-US"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form-handler is typically a file on the server or a web page with a script for processing input data.</a:t>
            </a:r>
            <a:endParaRPr kumimoji="0" lang="en-US" altLang="en-US"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5095BE95-C31E-4F50-9E02-3D2E5DC35BD5}"/>
              </a:ext>
            </a:extLst>
          </p:cNvPr>
          <p:cNvPicPr>
            <a:picLocks noChangeAspect="1"/>
          </p:cNvPicPr>
          <p:nvPr/>
        </p:nvPicPr>
        <p:blipFill>
          <a:blip r:embed="rId2"/>
          <a:stretch>
            <a:fillRect/>
          </a:stretch>
        </p:blipFill>
        <p:spPr>
          <a:xfrm>
            <a:off x="8461509" y="3429000"/>
            <a:ext cx="2961897" cy="14434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7FD3F83A-0ACD-40A0-A65F-CAF30ECAA7E0}"/>
              </a:ext>
            </a:extLst>
          </p:cNvPr>
          <p:cNvSpPr txBox="1"/>
          <p:nvPr/>
        </p:nvSpPr>
        <p:spPr>
          <a:xfrm>
            <a:off x="261764" y="3364413"/>
            <a:ext cx="7385032" cy="2862322"/>
          </a:xfrm>
          <a:prstGeom prst="rect">
            <a:avLst/>
          </a:prstGeom>
          <a:noFill/>
        </p:spPr>
        <p:txBody>
          <a:bodyPr wrap="square" rtlCol="0">
            <a:spAutoFit/>
          </a:bodyPr>
          <a:lstStyle/>
          <a:p>
            <a:r>
              <a:rPr lang="en-US" b="1" dirty="0"/>
              <a:t>The &lt;input&gt; Element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The HTML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is the most used form element.</a:t>
            </a:r>
            <a:endParaRPr kumimoji="0" lang="en-US" altLang="en-US"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rgbClr val="000000"/>
                </a:solidFill>
                <a:effectLst/>
              </a:rPr>
              <a:t>An </a:t>
            </a:r>
            <a:r>
              <a:rPr kumimoji="0" lang="en-US" altLang="en-US" b="0" i="0" u="none" strike="noStrike" cap="none" normalizeH="0" baseline="0" dirty="0">
                <a:ln>
                  <a:noFill/>
                </a:ln>
                <a:solidFill>
                  <a:srgbClr val="DC143C"/>
                </a:solidFill>
                <a:effectLst/>
              </a:rPr>
              <a:t>&lt;input&gt;</a:t>
            </a:r>
            <a:r>
              <a:rPr kumimoji="0" lang="en-US" altLang="en-US" b="0" i="0" u="none" strike="noStrike" cap="none" normalizeH="0" baseline="0" dirty="0">
                <a:ln>
                  <a:noFill/>
                </a:ln>
                <a:solidFill>
                  <a:srgbClr val="000000"/>
                </a:solidFill>
                <a:effectLst/>
              </a:rPr>
              <a:t> element can be displayed in many ways, depending on the </a:t>
            </a:r>
            <a:r>
              <a:rPr kumimoji="0" lang="en-US" altLang="en-US" b="0" i="0" u="none" strike="noStrike" cap="none" normalizeH="0" baseline="0" dirty="0">
                <a:ln>
                  <a:noFill/>
                </a:ln>
                <a:solidFill>
                  <a:srgbClr val="DC143C"/>
                </a:solidFill>
                <a:effectLst/>
              </a:rPr>
              <a:t>type</a:t>
            </a:r>
            <a:r>
              <a:rPr kumimoji="0" lang="en-US" altLang="en-US" b="0" i="0" u="none" strike="noStrike" cap="none" normalizeH="0" baseline="0" dirty="0">
                <a:ln>
                  <a:noFill/>
                </a:ln>
                <a:solidFill>
                  <a:srgbClr val="000000"/>
                </a:solidFill>
                <a:effectLst/>
              </a:rPr>
              <a:t> attribute.</a:t>
            </a:r>
          </a:p>
          <a:p>
            <a:pPr marR="0" lvl="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a:p>
            <a:r>
              <a:rPr lang="en-US" b="0" i="0" dirty="0">
                <a:solidFill>
                  <a:srgbClr val="000000"/>
                </a:solidFill>
                <a:effectLst/>
              </a:rPr>
              <a:t>Here are some examples:</a:t>
            </a: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"color"</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"number"</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"date"</a:t>
            </a:r>
            <a:r>
              <a:rPr lang="en-US" b="0" dirty="0">
                <a:solidFill>
                  <a:srgbClr val="800000"/>
                </a:solidFill>
                <a:effectLst/>
              </a:rPr>
              <a:t>&gt;</a:t>
            </a:r>
            <a:endParaRPr lang="en-US" dirty="0">
              <a:solidFill>
                <a:srgbClr val="000000"/>
              </a:solidFill>
            </a:endParaRPr>
          </a:p>
          <a:p>
            <a:r>
              <a:rPr lang="en-US" b="0" dirty="0">
                <a:solidFill>
                  <a:srgbClr val="800000"/>
                </a:solidFill>
                <a:effectLst/>
              </a:rPr>
              <a:t>&lt;input</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"email"</a:t>
            </a:r>
            <a:r>
              <a:rPr lang="en-US" b="0" dirty="0">
                <a:solidFill>
                  <a:srgbClr val="800000"/>
                </a:solidFill>
                <a:effectLst/>
              </a:rPr>
              <a:t>&gt;</a:t>
            </a:r>
            <a:endParaRPr lang="en-US" b="0" dirty="0">
              <a:solidFill>
                <a:srgbClr val="000000"/>
              </a:solidFill>
              <a:effectLst/>
            </a:endParaRPr>
          </a:p>
        </p:txBody>
      </p:sp>
      <p:pic>
        <p:nvPicPr>
          <p:cNvPr id="12" name="Picture 11">
            <a:extLst>
              <a:ext uri="{FF2B5EF4-FFF2-40B4-BE49-F238E27FC236}">
                <a16:creationId xmlns:a16="http://schemas.microsoft.com/office/drawing/2014/main" id="{432B3624-03BA-466C-9767-752EEC4019C4}"/>
              </a:ext>
            </a:extLst>
          </p:cNvPr>
          <p:cNvPicPr>
            <a:picLocks noChangeAspect="1"/>
          </p:cNvPicPr>
          <p:nvPr/>
        </p:nvPicPr>
        <p:blipFill>
          <a:blip r:embed="rId3"/>
          <a:stretch>
            <a:fillRect/>
          </a:stretch>
        </p:blipFill>
        <p:spPr>
          <a:xfrm>
            <a:off x="4170573" y="5306435"/>
            <a:ext cx="6867432" cy="707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6271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 and Form Submit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lgn="just">
              <a:buFontTx/>
              <a:buChar char="-"/>
            </a:pPr>
            <a:r>
              <a:rPr lang="en-US" dirty="0"/>
              <a:t>Create a form using the input and label elements and also create a submit button using the input field of type submit.</a:t>
            </a:r>
          </a:p>
          <a:p>
            <a:pPr marL="285750" indent="-285750" algn="just">
              <a:buFontTx/>
              <a:buChar char="-"/>
            </a:pPr>
            <a:r>
              <a:rPr lang="en-US" dirty="0"/>
              <a:t>Also check the different type of input field by changing the type attribute of the input tag.</a:t>
            </a:r>
          </a:p>
          <a:p>
            <a:pPr marL="285750" indent="-285750" algn="just">
              <a:buFontTx/>
              <a:buChar char="-"/>
            </a:pPr>
            <a:r>
              <a:rPr lang="en-US" dirty="0"/>
              <a:t>You can check all the values in the type attribute on the w3c documentation for the input tag: </a:t>
            </a:r>
            <a:r>
              <a:rPr lang="en-US" dirty="0">
                <a:hlinkClick r:id="rId2"/>
              </a:rPr>
              <a:t>https://www.w3schools.com/tags/tag_input.asp</a:t>
            </a:r>
            <a:endParaRPr lang="en-US" dirty="0"/>
          </a:p>
          <a:p>
            <a:pPr algn="just"/>
            <a:endParaRPr lang="en-US" dirty="0"/>
          </a:p>
          <a:p>
            <a:pPr algn="just"/>
            <a:r>
              <a:rPr lang="en-US" dirty="0"/>
              <a:t>Code Links: </a:t>
            </a:r>
          </a:p>
          <a:p>
            <a:pPr marL="285750" indent="-285750" algn="just">
              <a:buFontTx/>
              <a:buChar char="-"/>
            </a:pPr>
            <a:r>
              <a:rPr lang="en-US" dirty="0"/>
              <a:t>index.html</a:t>
            </a:r>
          </a:p>
        </p:txBody>
      </p:sp>
    </p:spTree>
    <p:extLst>
      <p:ext uri="{BB962C8B-B14F-4D97-AF65-F5344CB8AC3E}">
        <p14:creationId xmlns:p14="http://schemas.microsoft.com/office/powerpoint/2010/main" val="3859141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Tree>
    <p:extLst>
      <p:ext uri="{BB962C8B-B14F-4D97-AF65-F5344CB8AC3E}">
        <p14:creationId xmlns:p14="http://schemas.microsoft.com/office/powerpoint/2010/main" val="3690390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Ordered and Unordered List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53536" cy="2308324"/>
          </a:xfrm>
          <a:prstGeom prst="rect">
            <a:avLst/>
          </a:prstGeom>
          <a:noFill/>
        </p:spPr>
        <p:txBody>
          <a:bodyPr wrap="square" rtlCol="0">
            <a:spAutoFit/>
          </a:bodyPr>
          <a:lstStyle/>
          <a:p>
            <a:pPr algn="just"/>
            <a:r>
              <a:rPr lang="en-US" b="0" i="0" dirty="0">
                <a:solidFill>
                  <a:srgbClr val="000000"/>
                </a:solidFill>
                <a:effectLst/>
              </a:rPr>
              <a:t>HTML lists allow web developers to group a set of related items in lists.</a:t>
            </a:r>
          </a:p>
          <a:p>
            <a:pPr algn="just"/>
            <a:r>
              <a:rPr lang="en-US" b="1" dirty="0">
                <a:solidFill>
                  <a:srgbClr val="000000"/>
                </a:solidFill>
              </a:rPr>
              <a:t>Unordered HTML List: </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An unordered list starts with the </a:t>
            </a:r>
            <a:r>
              <a:rPr kumimoji="0" lang="en-US" altLang="en-US" b="0" i="0" u="none" strike="noStrike" cap="none" normalizeH="0" baseline="0" dirty="0">
                <a:ln>
                  <a:noFill/>
                </a:ln>
                <a:solidFill>
                  <a:srgbClr val="DC143C"/>
                </a:solidFill>
                <a:effectLst/>
              </a:rPr>
              <a:t>&lt;ul&gt;</a:t>
            </a:r>
            <a:r>
              <a:rPr kumimoji="0" lang="en-US" altLang="en-US" b="0" i="0" u="none" strike="noStrike" cap="none" normalizeH="0" baseline="0" dirty="0">
                <a:ln>
                  <a:noFill/>
                </a:ln>
                <a:solidFill>
                  <a:srgbClr val="000000"/>
                </a:solidFill>
                <a:effectLst/>
              </a:rPr>
              <a:t> tag. Each list item starts with the </a:t>
            </a:r>
            <a:r>
              <a:rPr kumimoji="0" lang="en-US" altLang="en-US" b="0" i="0" u="none" strike="noStrike" cap="none" normalizeH="0" baseline="0" dirty="0">
                <a:ln>
                  <a:noFill/>
                </a:ln>
                <a:solidFill>
                  <a:srgbClr val="DC143C"/>
                </a:solidFill>
                <a:effectLst/>
              </a:rPr>
              <a:t>&lt;li&gt;</a:t>
            </a:r>
            <a:r>
              <a:rPr kumimoji="0" lang="en-US" altLang="en-US" b="0" i="0" u="none" strike="noStrike" cap="none" normalizeH="0" baseline="0" dirty="0">
                <a:ln>
                  <a:noFill/>
                </a:ln>
                <a:solidFill>
                  <a:srgbClr val="000000"/>
                </a:solidFill>
                <a:effectLst/>
              </a:rPr>
              <a:t> tag.</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b="0" i="0" dirty="0">
                <a:solidFill>
                  <a:srgbClr val="000000"/>
                </a:solidFill>
                <a:effectLst/>
              </a:rPr>
              <a:t>The list items will be marked with bullets (small black circles) by default.</a:t>
            </a:r>
            <a:endParaRPr lang="en-US" dirty="0"/>
          </a:p>
          <a:p>
            <a:pPr algn="just"/>
            <a:endParaRPr lang="en-US" dirty="0">
              <a:solidFill>
                <a:srgbClr val="000000"/>
              </a:solidFill>
            </a:endParaRPr>
          </a:p>
          <a:p>
            <a:pPr algn="just"/>
            <a:r>
              <a:rPr lang="en-US" b="1" dirty="0">
                <a:solidFill>
                  <a:srgbClr val="000000"/>
                </a:solidFill>
              </a:rPr>
              <a:t>Ordered HTML List:</a:t>
            </a:r>
          </a:p>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An ordered list starts with the </a:t>
            </a:r>
            <a:r>
              <a:rPr kumimoji="0" lang="en-US" altLang="en-US" b="0" i="0" u="none" strike="noStrike" cap="none" normalizeH="0" baseline="0" dirty="0">
                <a:ln>
                  <a:noFill/>
                </a:ln>
                <a:solidFill>
                  <a:srgbClr val="DC143C"/>
                </a:solidFill>
                <a:effectLst/>
              </a:rPr>
              <a:t>&lt;ol&gt;</a:t>
            </a:r>
            <a:r>
              <a:rPr kumimoji="0" lang="en-US" altLang="en-US" b="0" i="0" u="none" strike="noStrike" cap="none" normalizeH="0" baseline="0" dirty="0">
                <a:ln>
                  <a:noFill/>
                </a:ln>
                <a:solidFill>
                  <a:srgbClr val="000000"/>
                </a:solidFill>
                <a:effectLst/>
              </a:rPr>
              <a:t> tag. Each list item starts with the </a:t>
            </a:r>
            <a:r>
              <a:rPr kumimoji="0" lang="en-US" altLang="en-US" b="0" i="0" u="none" strike="noStrike" cap="none" normalizeH="0" baseline="0" dirty="0">
                <a:ln>
                  <a:noFill/>
                </a:ln>
                <a:solidFill>
                  <a:srgbClr val="DC143C"/>
                </a:solidFill>
                <a:effectLst/>
              </a:rPr>
              <a:t>&lt;li&gt;</a:t>
            </a:r>
            <a:r>
              <a:rPr kumimoji="0" lang="en-US" altLang="en-US" b="0" i="0" u="none" strike="noStrike" cap="none" normalizeH="0" baseline="0" dirty="0">
                <a:ln>
                  <a:noFill/>
                </a:ln>
                <a:solidFill>
                  <a:srgbClr val="000000"/>
                </a:solidFill>
                <a:effectLst/>
              </a:rPr>
              <a:t> tag.</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b="0" i="0" dirty="0">
                <a:solidFill>
                  <a:srgbClr val="000000"/>
                </a:solidFill>
                <a:effectLst/>
              </a:rPr>
              <a:t>The list items will be marked with numbers by default.</a:t>
            </a:r>
            <a:endParaRPr lang="en-US" dirty="0"/>
          </a:p>
        </p:txBody>
      </p:sp>
      <p:grpSp>
        <p:nvGrpSpPr>
          <p:cNvPr id="14" name="Group 13">
            <a:extLst>
              <a:ext uri="{FF2B5EF4-FFF2-40B4-BE49-F238E27FC236}">
                <a16:creationId xmlns:a16="http://schemas.microsoft.com/office/drawing/2014/main" id="{5261437B-2796-4420-AF07-685563133772}"/>
              </a:ext>
            </a:extLst>
          </p:cNvPr>
          <p:cNvGrpSpPr/>
          <p:nvPr/>
        </p:nvGrpSpPr>
        <p:grpSpPr>
          <a:xfrm>
            <a:off x="8458200" y="779090"/>
            <a:ext cx="2922478" cy="3016212"/>
            <a:chOff x="493716" y="3650065"/>
            <a:chExt cx="2852386" cy="3136732"/>
          </a:xfrm>
        </p:grpSpPr>
        <p:sp>
          <p:nvSpPr>
            <p:cNvPr id="13" name="TextBox 12">
              <a:extLst>
                <a:ext uri="{FF2B5EF4-FFF2-40B4-BE49-F238E27FC236}">
                  <a16:creationId xmlns:a16="http://schemas.microsoft.com/office/drawing/2014/main" id="{7633D16B-54E3-4133-9DDD-5E6080DCDF7D}"/>
                </a:ext>
              </a:extLst>
            </p:cNvPr>
            <p:cNvSpPr txBox="1"/>
            <p:nvPr/>
          </p:nvSpPr>
          <p:spPr>
            <a:xfrm>
              <a:off x="493716" y="3650065"/>
              <a:ext cx="285238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b="0" i="0" dirty="0">
                  <a:effectLst/>
                </a:rPr>
                <a:t>An unordered HTML list:</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a:p>
              <a:pPr algn="l">
                <a:buFont typeface="Arial" panose="020B0604020202020204" pitchFamily="34" charset="0"/>
                <a:buChar char="•"/>
              </a:pPr>
              <a:r>
                <a:rPr lang="en-US" b="0" i="0" dirty="0">
                  <a:effectLst/>
                </a:rPr>
                <a:t>Item</a:t>
              </a:r>
            </a:p>
          </p:txBody>
        </p:sp>
        <p:sp>
          <p:nvSpPr>
            <p:cNvPr id="15" name="TextBox 14">
              <a:extLst>
                <a:ext uri="{FF2B5EF4-FFF2-40B4-BE49-F238E27FC236}">
                  <a16:creationId xmlns:a16="http://schemas.microsoft.com/office/drawing/2014/main" id="{C1211215-7D1E-4CE7-BF3A-7300638BCB5E}"/>
                </a:ext>
              </a:extLst>
            </p:cNvPr>
            <p:cNvSpPr txBox="1"/>
            <p:nvPr/>
          </p:nvSpPr>
          <p:spPr>
            <a:xfrm>
              <a:off x="493716" y="5309469"/>
              <a:ext cx="285238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b="0" i="0" dirty="0">
                  <a:effectLst/>
                </a:rPr>
                <a:t>An ordered HTML list:</a:t>
              </a:r>
            </a:p>
            <a:p>
              <a:pPr algn="l">
                <a:buFont typeface="+mj-lt"/>
                <a:buAutoNum type="arabicPeriod"/>
              </a:pPr>
              <a:r>
                <a:rPr lang="en-US" b="0" i="0" dirty="0">
                  <a:effectLst/>
                </a:rPr>
                <a:t>First item</a:t>
              </a:r>
            </a:p>
            <a:p>
              <a:pPr algn="l">
                <a:buFont typeface="+mj-lt"/>
                <a:buAutoNum type="arabicPeriod"/>
              </a:pPr>
              <a:r>
                <a:rPr lang="en-US" b="0" i="0" dirty="0">
                  <a:effectLst/>
                </a:rPr>
                <a:t>Second item</a:t>
              </a:r>
            </a:p>
            <a:p>
              <a:pPr algn="l">
                <a:buFont typeface="+mj-lt"/>
                <a:buAutoNum type="arabicPeriod"/>
              </a:pPr>
              <a:r>
                <a:rPr lang="en-US" b="0" i="0" dirty="0">
                  <a:effectLst/>
                </a:rPr>
                <a:t>Third item</a:t>
              </a:r>
            </a:p>
            <a:p>
              <a:pPr algn="l">
                <a:buFont typeface="+mj-lt"/>
                <a:buAutoNum type="arabicPeriod"/>
              </a:pPr>
              <a:r>
                <a:rPr lang="en-US" b="0" i="0" dirty="0">
                  <a:effectLst/>
                </a:rPr>
                <a:t>Fourth item</a:t>
              </a:r>
            </a:p>
          </p:txBody>
        </p:sp>
      </p:grpSp>
    </p:spTree>
    <p:extLst>
      <p:ext uri="{BB962C8B-B14F-4D97-AF65-F5344CB8AC3E}">
        <p14:creationId xmlns:p14="http://schemas.microsoft.com/office/powerpoint/2010/main" val="2817784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64633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261762" y="2983391"/>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261762" y="134266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485417" y="2976425"/>
            <a:ext cx="8895261" cy="923330"/>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&lt;video&gt;</a:t>
            </a:r>
            <a:r>
              <a:rPr kumimoji="0" lang="en-US" altLang="en-US" b="0" i="0" u="none" strike="noStrike" cap="none" normalizeH="0" baseline="0" dirty="0">
                <a:ln>
                  <a:noFill/>
                </a:ln>
                <a:solidFill>
                  <a:srgbClr val="000000"/>
                </a:solidFill>
                <a:effectLst/>
              </a:rPr>
              <a:t> tag is used to embed video content in a document, such as a movie clip or other video streams</a:t>
            </a:r>
            <a:r>
              <a:rPr lang="en-US" altLang="en-US" dirty="0"/>
              <a:t>.</a:t>
            </a:r>
            <a:endParaRPr kumimoji="0" lang="en-US" altLang="en-US" b="0" i="0" u="none" strike="noStrike" cap="none" normalizeH="0" baseline="0" dirty="0">
              <a:ln>
                <a:noFill/>
              </a:ln>
              <a:solidFill>
                <a:schemeClr val="tx1"/>
              </a:solidFill>
              <a:effectLst/>
            </a:endParaRPr>
          </a:p>
          <a:p>
            <a:pPr marL="285750" indent="-285750" algn="just">
              <a:buFont typeface="Wingdings" panose="05000000000000000000" pitchFamily="2" charset="2"/>
              <a:buChar char="§"/>
            </a:pPr>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485417" y="1340063"/>
            <a:ext cx="8895261" cy="923330"/>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&lt;audio&gt;</a:t>
            </a:r>
            <a:r>
              <a:rPr kumimoji="0" lang="en-US" altLang="en-US" b="0" i="0" u="none" strike="noStrike" cap="none" normalizeH="0" baseline="0" dirty="0">
                <a:ln>
                  <a:noFill/>
                </a:ln>
                <a:solidFill>
                  <a:srgbClr val="000000"/>
                </a:solidFill>
                <a:effectLst/>
              </a:rPr>
              <a:t> tag is used to embed sound content in a document, such as music or other audio streams.</a:t>
            </a:r>
            <a:r>
              <a:rPr kumimoji="0" lang="en-US" altLang="en-US" b="0" i="0" u="none" strike="noStrike" cap="none" normalizeH="0" baseline="0" dirty="0">
                <a:ln>
                  <a:noFill/>
                </a:ln>
                <a:solidFill>
                  <a:schemeClr val="tx1"/>
                </a:solidFill>
                <a:effectLst/>
              </a:rPr>
              <a:t> </a:t>
            </a:r>
          </a:p>
          <a:p>
            <a:pPr marL="285750" indent="-285750" algn="just">
              <a:buFont typeface="Wingdings" panose="05000000000000000000" pitchFamily="2" charset="2"/>
              <a:buChar char="§"/>
            </a:pPr>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261763" y="4627509"/>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Iframe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485417" y="4627509"/>
            <a:ext cx="8895261" cy="1200329"/>
          </a:xfrm>
          <a:prstGeom prst="rect">
            <a:avLst/>
          </a:prstGeom>
          <a:noFill/>
        </p:spPr>
        <p:txBody>
          <a:bodyPr wrap="square" rtlCol="0">
            <a:spAutoFit/>
          </a:bodyPr>
          <a:lstStyle/>
          <a:p>
            <a:pPr marL="285750" indent="-285750" algn="just">
              <a:buFont typeface="Wingdings" panose="05000000000000000000" pitchFamily="2" charset="2"/>
              <a:buChar char="§"/>
            </a:pPr>
            <a:r>
              <a:rPr kumimoji="0" lang="en-US" altLang="en-US" b="0" i="0" u="none" strike="noStrike" cap="none" normalizeH="0" baseline="0" dirty="0">
                <a:ln>
                  <a:noFill/>
                </a:ln>
                <a:solidFill>
                  <a:srgbClr val="000000"/>
                </a:solidFill>
                <a:effectLst/>
              </a:rPr>
              <a:t>The </a:t>
            </a:r>
            <a:r>
              <a:rPr kumimoji="0" lang="en-US" altLang="en-US" b="0" i="0" u="none" strike="noStrike" cap="none" normalizeH="0" baseline="0" dirty="0">
                <a:ln>
                  <a:noFill/>
                </a:ln>
                <a:solidFill>
                  <a:srgbClr val="DC143C"/>
                </a:solidFill>
                <a:effectLst/>
              </a:rPr>
              <a:t>&lt;iframe&gt;</a:t>
            </a:r>
            <a:r>
              <a:rPr kumimoji="0" lang="en-US" altLang="en-US" b="0" i="0" u="none" strike="noStrike" cap="none" normalizeH="0" baseline="0" dirty="0">
                <a:ln>
                  <a:noFill/>
                </a:ln>
                <a:solidFill>
                  <a:srgbClr val="000000"/>
                </a:solidFill>
                <a:effectLst/>
              </a:rPr>
              <a:t> tag specifies an inline frame.</a:t>
            </a:r>
            <a:r>
              <a:rPr kumimoji="0" lang="en-US" altLang="en-US" b="0" i="0" u="none" strike="noStrike" cap="none" normalizeH="0" baseline="0" dirty="0">
                <a:ln>
                  <a:noFill/>
                </a:ln>
                <a:solidFill>
                  <a:schemeClr val="tx1"/>
                </a:solidFill>
                <a:effectLst/>
              </a:rPr>
              <a:t> </a:t>
            </a:r>
            <a:endParaRPr lang="en-US" dirty="0"/>
          </a:p>
          <a:p>
            <a:pPr marL="285750" indent="-285750" algn="just">
              <a:buFont typeface="Wingdings" panose="05000000000000000000" pitchFamily="2" charset="2"/>
              <a:buChar char="§"/>
            </a:pPr>
            <a:r>
              <a:rPr lang="en-US" dirty="0"/>
              <a:t>This is the easiest way to embed videos in HTML.</a:t>
            </a:r>
          </a:p>
          <a:p>
            <a:pPr marL="285750" indent="-285750" algn="just">
              <a:buFont typeface="Wingdings" panose="05000000000000000000" pitchFamily="2" charset="2"/>
              <a:buChar char="§"/>
            </a:pPr>
            <a:r>
              <a:rPr lang="en-US" b="0" i="0" dirty="0">
                <a:solidFill>
                  <a:srgbClr val="000000"/>
                </a:solidFill>
                <a:effectLst/>
              </a:rPr>
              <a:t>An inline frame is used to embed another document within the current HTML document.</a:t>
            </a:r>
            <a:endParaRPr lang="en-US" dirty="0"/>
          </a:p>
          <a:p>
            <a:pPr marL="285750" indent="-285750" algn="just">
              <a:buFont typeface="Wingdings" panose="05000000000000000000" pitchFamily="2" charset="2"/>
              <a:buChar char="§"/>
            </a:pPr>
            <a:r>
              <a:rPr lang="en-US" dirty="0"/>
              <a:t>We can also use &lt;iframe&gt; element to add YouTube videos in our web page.</a:t>
            </a:r>
          </a:p>
        </p:txBody>
      </p:sp>
    </p:spTree>
    <p:extLst>
      <p:ext uri="{BB962C8B-B14F-4D97-AF65-F5344CB8AC3E}">
        <p14:creationId xmlns:p14="http://schemas.microsoft.com/office/powerpoint/2010/main" val="1054233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806684" cy="295786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i="0" dirty="0">
                <a:solidFill>
                  <a:srgbClr val="000000"/>
                </a:solidFill>
                <a:effectLst/>
                <a:latin typeface="Calibri (body)"/>
              </a:rPr>
              <a:t>HTML tables allow web developers to arrange data into rows and columns.</a:t>
            </a:r>
          </a:p>
          <a:p>
            <a:pPr marL="285750" indent="-285750">
              <a:lnSpc>
                <a:spcPct val="150000"/>
              </a:lnSpc>
              <a:buFont typeface="Wingdings" panose="05000000000000000000" pitchFamily="2" charset="2"/>
              <a:buChar char="§"/>
            </a:pPr>
            <a:r>
              <a:rPr lang="en-US" i="0" dirty="0">
                <a:solidFill>
                  <a:srgbClr val="000000"/>
                </a:solidFill>
                <a:effectLst/>
                <a:latin typeface="Calibri (body)"/>
              </a:rPr>
              <a:t>A table in HTML consists of table cells inside rows and columns</a:t>
            </a:r>
            <a:endParaRPr lang="en-US" dirty="0">
              <a:solidFill>
                <a:srgbClr val="000000"/>
              </a:solidFill>
              <a:latin typeface="Calibri (body)"/>
            </a:endParaRPr>
          </a:p>
          <a:p>
            <a:pPr marL="285750" indent="-285750">
              <a:lnSpc>
                <a:spcPct val="150000"/>
              </a:lnSpc>
              <a:buFont typeface="Wingdings" panose="05000000000000000000" pitchFamily="2" charset="2"/>
              <a:buChar char="§"/>
            </a:pPr>
            <a:r>
              <a:rPr kumimoji="0" lang="en-US" altLang="en-US" i="0" u="none" strike="noStrike" cap="none" normalizeH="0" baseline="0" dirty="0">
                <a:ln>
                  <a:noFill/>
                </a:ln>
                <a:solidFill>
                  <a:srgbClr val="000000"/>
                </a:solidFill>
                <a:effectLst/>
                <a:latin typeface="Calibri (body)"/>
              </a:rPr>
              <a:t>The  </a:t>
            </a:r>
            <a:r>
              <a:rPr kumimoji="0" lang="en-US" altLang="en-US" i="0" u="none" strike="noStrike" cap="none" normalizeH="0" baseline="0" dirty="0">
                <a:ln>
                  <a:noFill/>
                </a:ln>
                <a:solidFill>
                  <a:schemeClr val="accent6"/>
                </a:solidFill>
                <a:effectLst/>
                <a:latin typeface="Calibri (body)"/>
              </a:rPr>
              <a:t>&lt;table&gt; </a:t>
            </a:r>
            <a:r>
              <a:rPr kumimoji="0" lang="en-US" altLang="en-US" i="0" u="none" strike="noStrike" cap="none" normalizeH="0" baseline="0" dirty="0">
                <a:ln>
                  <a:noFill/>
                </a:ln>
                <a:solidFill>
                  <a:srgbClr val="000000"/>
                </a:solidFill>
                <a:effectLst/>
                <a:latin typeface="Calibri (body)"/>
              </a:rPr>
              <a:t>tag defines an HTML table.</a:t>
            </a:r>
            <a:r>
              <a:rPr kumimoji="0" lang="en-US" altLang="en-US" i="0" u="none" strike="noStrike" cap="none" normalizeH="0" baseline="0" dirty="0">
                <a:ln>
                  <a:noFill/>
                </a:ln>
                <a:solidFill>
                  <a:schemeClr val="tx1"/>
                </a:solidFill>
                <a:effectLst/>
                <a:latin typeface="Calibri (body)"/>
              </a:rPr>
              <a:t> </a:t>
            </a:r>
          </a:p>
          <a:p>
            <a:pPr marL="285750" indent="-285750">
              <a:lnSpc>
                <a:spcPct val="150000"/>
              </a:lnSpc>
              <a:buFont typeface="Wingdings" panose="05000000000000000000" pitchFamily="2" charset="2"/>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solidFill>
                  <a:schemeClr val="accent6"/>
                </a:solidFill>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solidFill>
                  <a:schemeClr val="accent6"/>
                </a:solidFill>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solidFill>
                  <a:schemeClr val="accent6"/>
                </a:solidFill>
                <a:latin typeface="Calibri (body)"/>
              </a:rPr>
              <a:t>&lt;td&gt;</a:t>
            </a:r>
            <a:r>
              <a:rPr kumimoji="0" lang="en-US" altLang="en-US" i="0" u="none" strike="noStrike" cap="none" normalizeH="0" baseline="0" dirty="0">
                <a:ln>
                  <a:noFill/>
                </a:ln>
                <a:solidFill>
                  <a:schemeClr val="accent6"/>
                </a:solidFill>
                <a:effectLst/>
                <a:latin typeface="Calibri (body)"/>
              </a:rPr>
              <a:t> </a:t>
            </a:r>
            <a:r>
              <a:rPr kumimoji="0" lang="en-US" altLang="en-US" i="0" u="none" strike="noStrike" cap="none" normalizeH="0" baseline="0" dirty="0">
                <a:ln>
                  <a:noFill/>
                </a:ln>
                <a:solidFill>
                  <a:srgbClr val="000000"/>
                </a:solidFill>
                <a:effectLst/>
                <a:latin typeface="Calibri (body)"/>
              </a:rPr>
              <a:t>elements.</a:t>
            </a:r>
            <a:r>
              <a:rPr kumimoji="0" lang="en-US" altLang="en-US" i="0" u="none" strike="noStrike" cap="none" normalizeH="0" baseline="0" dirty="0">
                <a:ln>
                  <a:noFill/>
                </a:ln>
                <a:solidFill>
                  <a:schemeClr val="tx1"/>
                </a:solidFill>
                <a:effectLst/>
                <a:latin typeface="Calibri (body)"/>
              </a:rPr>
              <a:t> </a:t>
            </a:r>
          </a:p>
          <a:p>
            <a:pPr marL="285750" indent="-285750">
              <a:lnSpc>
                <a:spcPct val="150000"/>
              </a:lnSpc>
              <a:buFont typeface="Wingdings" panose="05000000000000000000" pitchFamily="2" charset="2"/>
              <a:buChar char="§"/>
            </a:pPr>
            <a:r>
              <a:rPr lang="en-US" i="0" dirty="0">
                <a:solidFill>
                  <a:srgbClr val="000000"/>
                </a:solidFill>
                <a:effectLst/>
                <a:latin typeface="Calibri (body)"/>
              </a:rPr>
              <a:t>The </a:t>
            </a:r>
            <a:r>
              <a:rPr lang="en-US" i="0" dirty="0">
                <a:solidFill>
                  <a:schemeClr val="accent6"/>
                </a:solidFill>
                <a:effectLst/>
                <a:latin typeface="Calibri (body)"/>
              </a:rPr>
              <a:t>&lt;tr&gt; </a:t>
            </a:r>
            <a:r>
              <a:rPr lang="en-US" i="0" dirty="0">
                <a:solidFill>
                  <a:srgbClr val="000000"/>
                </a:solidFill>
                <a:effectLst/>
                <a:latin typeface="Calibri (body)"/>
              </a:rPr>
              <a:t>element defines a table row, the </a:t>
            </a:r>
            <a:r>
              <a:rPr lang="en-US" i="0" dirty="0">
                <a:solidFill>
                  <a:schemeClr val="accent6"/>
                </a:solidFill>
                <a:effectLst/>
                <a:latin typeface="Calibri (body)"/>
              </a:rPr>
              <a:t>&lt;th&gt; </a:t>
            </a:r>
            <a:r>
              <a:rPr lang="en-US" i="0" dirty="0">
                <a:solidFill>
                  <a:srgbClr val="000000"/>
                </a:solidFill>
                <a:effectLst/>
                <a:latin typeface="Calibri (body)"/>
              </a:rPr>
              <a:t>element defines a table header, and the </a:t>
            </a:r>
            <a:r>
              <a:rPr lang="en-US" i="0" dirty="0">
                <a:solidFill>
                  <a:schemeClr val="accent6"/>
                </a:solidFill>
                <a:effectLst/>
                <a:latin typeface="Calibri (body)"/>
              </a:rPr>
              <a:t>&lt;td&gt; </a:t>
            </a:r>
            <a:r>
              <a:rPr lang="en-US" i="0" dirty="0">
                <a:solidFill>
                  <a:srgbClr val="000000"/>
                </a:solidFill>
                <a:effectLst/>
                <a:latin typeface="Calibri (body)"/>
              </a:rPr>
              <a:t>element defines a table cell.</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By default, the text in </a:t>
            </a:r>
            <a:r>
              <a:rPr kumimoji="0" lang="en-US" altLang="en-US" b="0" i="0" u="none" strike="noStrike" cap="none" normalizeH="0" baseline="0" dirty="0">
                <a:ln>
                  <a:noFill/>
                </a:ln>
                <a:solidFill>
                  <a:schemeClr val="accent6"/>
                </a:solidFill>
                <a:effectLst/>
                <a:latin typeface="Calibri (body)"/>
              </a:rPr>
              <a:t>&lt;th&gt;</a:t>
            </a:r>
            <a:r>
              <a:rPr kumimoji="0" lang="en-US" altLang="en-US" b="0" i="0" u="none" strike="noStrike" cap="none" normalizeH="0" baseline="0" dirty="0">
                <a:ln>
                  <a:noFill/>
                </a:ln>
                <a:effectLst/>
                <a:latin typeface="Calibri (body)"/>
              </a:rPr>
              <a:t> elements are bold and centered, but you can change that with CSS. </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829" y="3987275"/>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540575" y="429204"/>
            <a:ext cx="5353730" cy="5632311"/>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CSS</a:t>
            </a:r>
          </a:p>
          <a:p>
            <a:pPr marL="285750" indent="-285750">
              <a:buClr>
                <a:schemeClr val="tx1"/>
              </a:buClr>
              <a:buFont typeface="Arial" panose="020B0604020202020204" pitchFamily="34" charset="0"/>
              <a:buChar char="•"/>
            </a:pPr>
            <a:r>
              <a:rPr lang="en-US" dirty="0"/>
              <a:t>Inline style CSS</a:t>
            </a:r>
          </a:p>
          <a:p>
            <a:pPr marL="285750" indent="-285750">
              <a:buClr>
                <a:schemeClr val="tx1"/>
              </a:buClr>
              <a:buFont typeface="Arial" panose="020B0604020202020204" pitchFamily="34" charset="0"/>
              <a:buChar char="•"/>
            </a:pPr>
            <a:r>
              <a:rPr lang="en-US" dirty="0"/>
              <a:t>Internal style CSS</a:t>
            </a:r>
          </a:p>
          <a:p>
            <a:pPr marL="285750" indent="-285750">
              <a:buClr>
                <a:schemeClr val="tx1"/>
              </a:buClr>
              <a:buFont typeface="Arial" panose="020B0604020202020204" pitchFamily="34" charset="0"/>
              <a:buChar char="•"/>
            </a:pPr>
            <a:r>
              <a:rPr lang="en-US" dirty="0"/>
              <a:t>Concept of Box Model in CSS</a:t>
            </a:r>
          </a:p>
          <a:p>
            <a:pPr marL="285750" indent="-285750">
              <a:buClr>
                <a:schemeClr val="tx1"/>
              </a:buClr>
              <a:buFont typeface="Arial" panose="020B0604020202020204" pitchFamily="34" charset="0"/>
              <a:buChar char="•"/>
            </a:pPr>
            <a:r>
              <a:rPr lang="en-US" dirty="0"/>
              <a:t>Concept of Pseudo Classes in CSS</a:t>
            </a:r>
          </a:p>
          <a:p>
            <a:pPr marL="285750" indent="-285750">
              <a:buClr>
                <a:schemeClr val="tx1"/>
              </a:buClr>
              <a:buFont typeface="Arial" panose="020B0604020202020204" pitchFamily="34" charset="0"/>
              <a:buChar char="•"/>
            </a:pPr>
            <a:r>
              <a:rPr lang="en-US" dirty="0"/>
              <a:t>External style CSS</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r>
              <a:rPr lang="en-US" dirty="0"/>
              <a:t>What is JavaScript?</a:t>
            </a:r>
          </a:p>
          <a:p>
            <a:pPr marL="285750" indent="-285750">
              <a:buClr>
                <a:schemeClr val="tx1"/>
              </a:buClr>
              <a:buFont typeface="Arial" panose="020B0604020202020204" pitchFamily="34" charset="0"/>
              <a:buChar char="•"/>
            </a:pPr>
            <a:r>
              <a:rPr lang="en-US" dirty="0"/>
              <a:t>Basic usage of JavaScript</a:t>
            </a:r>
          </a:p>
          <a:p>
            <a:pPr marL="285750" indent="-285750">
              <a:buClr>
                <a:schemeClr val="tx1"/>
              </a:buClr>
              <a:buFont typeface="Arial" panose="020B0604020202020204" pitchFamily="34" charset="0"/>
              <a:buChar char="•"/>
            </a:pPr>
            <a:r>
              <a:rPr lang="en-US" dirty="0"/>
              <a:t>Important Points about JavaScript</a:t>
            </a:r>
          </a:p>
          <a:p>
            <a:pPr marL="285750" indent="-285750">
              <a:buClr>
                <a:schemeClr val="tx1"/>
              </a:buClr>
              <a:buFont typeface="Arial" panose="020B0604020202020204" pitchFamily="34" charset="0"/>
              <a:buChar char="•"/>
            </a:pPr>
            <a:r>
              <a:rPr lang="en-US" dirty="0"/>
              <a:t>Variables and Data Types</a:t>
            </a:r>
          </a:p>
          <a:p>
            <a:pPr marL="285750" indent="-285750">
              <a:buClr>
                <a:schemeClr val="tx1"/>
              </a:buClr>
              <a:buFont typeface="Arial" panose="020B0604020202020204" pitchFamily="34" charset="0"/>
              <a:buChar char="•"/>
            </a:pPr>
            <a:r>
              <a:rPr lang="en-US" dirty="0"/>
              <a:t>Arrays and Objects in JS</a:t>
            </a:r>
          </a:p>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1190053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682336" cy="564475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b="0" i="0" dirty="0">
                <a:solidFill>
                  <a:srgbClr val="000000"/>
                </a:solidFill>
                <a:effectLst/>
              </a:rPr>
              <a:t>CSS Stands for Cascading Style Sheets, </a:t>
            </a:r>
            <a:r>
              <a:rPr lang="en-US" dirty="0"/>
              <a:t>it is used to format/beautify the HTML content.</a:t>
            </a:r>
            <a:endParaRPr lang="en-US" b="0" i="0" dirty="0">
              <a:solidFill>
                <a:srgbClr val="000000"/>
              </a:solidFill>
              <a:effectLst/>
            </a:endParaRPr>
          </a:p>
          <a:p>
            <a:pPr marL="285750" indent="-285750" algn="just">
              <a:lnSpc>
                <a:spcPct val="130000"/>
              </a:lnSpc>
              <a:buFont typeface="Wingdings" panose="05000000000000000000" pitchFamily="2" charset="2"/>
              <a:buChar char="§"/>
            </a:pPr>
            <a:r>
              <a:rPr lang="en-US" dirty="0">
                <a:solidFill>
                  <a:srgbClr val="000000"/>
                </a:solidFill>
              </a:rPr>
              <a:t>CSS describes how HTML elements are to be displayed on screen.</a:t>
            </a:r>
          </a:p>
          <a:p>
            <a:pPr marL="285750" indent="-285750" algn="just">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just">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p>
          <a:p>
            <a:pPr marL="285750" indent="-285750" algn="just">
              <a:lnSpc>
                <a:spcPct val="130000"/>
              </a:lnSpc>
              <a:buFont typeface="Wingdings" panose="05000000000000000000" pitchFamily="2" charset="2"/>
              <a:buChar char="§"/>
            </a:pPr>
            <a:r>
              <a:rPr lang="en-US" dirty="0"/>
              <a:t>Before css we have to use HTML tags for formatting which was very cumbersome</a:t>
            </a:r>
          </a:p>
          <a:p>
            <a:pPr algn="just"/>
            <a:r>
              <a:rPr lang="en-US" sz="1800" dirty="0"/>
              <a:t>	&lt;p&gt;I &lt;b&gt;&lt;color value=“red”&gt;love&lt;/color&gt;&lt;/b&gt;&lt;font val=“Calibri”&gt;India&lt;font&gt;&lt;/p&gt;</a:t>
            </a:r>
            <a:endParaRPr lang="en-US" dirty="0"/>
          </a:p>
          <a:p>
            <a:pPr marL="285750" indent="-285750" algn="just">
              <a:lnSpc>
                <a:spcPct val="130000"/>
              </a:lnSpc>
              <a:buFont typeface="Wingdings" panose="05000000000000000000" pitchFamily="2" charset="2"/>
              <a:buChar char="§"/>
            </a:pPr>
            <a:endParaRPr lang="en-US" b="0" i="0" dirty="0">
              <a:solidFill>
                <a:srgbClr val="000000"/>
              </a:solidFill>
              <a:effectLst/>
            </a:endParaRPr>
          </a:p>
          <a:p>
            <a:pPr marL="285750" indent="-285750" algn="just">
              <a:lnSpc>
                <a:spcPct val="130000"/>
              </a:lnSpc>
              <a:buFont typeface="Wingdings" panose="05000000000000000000" pitchFamily="2" charset="2"/>
              <a:buChar char="§"/>
            </a:pPr>
            <a:endParaRPr lang="en-US" b="0" i="0" dirty="0">
              <a:solidFill>
                <a:srgbClr val="000000"/>
              </a:solidFill>
              <a:effectLst/>
            </a:endParaRPr>
          </a:p>
          <a:p>
            <a:pPr algn="just">
              <a:lnSpc>
                <a:spcPct val="130000"/>
              </a:lnSpc>
            </a:pPr>
            <a:r>
              <a:rPr lang="en-US" dirty="0">
                <a:solidFill>
                  <a:srgbClr val="000000"/>
                </a:solidFill>
              </a:rPr>
              <a:t>There are 3 ways we can apply CSS on HTML Content</a:t>
            </a:r>
          </a:p>
          <a:p>
            <a:pPr marL="342900" indent="-342900" algn="just">
              <a:lnSpc>
                <a:spcPct val="150000"/>
              </a:lnSpc>
              <a:buFontTx/>
              <a:buChar char="-"/>
            </a:pPr>
            <a:r>
              <a:rPr lang="en-US" sz="1800" b="1" dirty="0">
                <a:solidFill>
                  <a:schemeClr val="accent6"/>
                </a:solidFill>
              </a:rPr>
              <a:t>Inline CSS </a:t>
            </a:r>
            <a:r>
              <a:rPr lang="en-US" sz="1800" dirty="0"/>
              <a:t>– applied at each element level &lt;</a:t>
            </a:r>
            <a:r>
              <a:rPr lang="en-US" sz="1800" dirty="0" err="1"/>
              <a:t>tagname</a:t>
            </a:r>
            <a:r>
              <a:rPr lang="en-US" sz="1800" dirty="0"/>
              <a:t> </a:t>
            </a:r>
            <a:r>
              <a:rPr lang="en-US" sz="1800" b="1" i="1" dirty="0"/>
              <a:t>style</a:t>
            </a:r>
            <a:r>
              <a:rPr lang="en-US" sz="1800" dirty="0"/>
              <a:t>=“prop:val;prop:val;..”&gt;….</a:t>
            </a:r>
          </a:p>
          <a:p>
            <a:pPr marL="342900" indent="-342900" algn="just">
              <a:lnSpc>
                <a:spcPct val="150000"/>
              </a:lnSpc>
              <a:buFontTx/>
              <a:buChar char="-"/>
            </a:pPr>
            <a:r>
              <a:rPr lang="en-US" sz="1800" b="1" dirty="0">
                <a:solidFill>
                  <a:schemeClr val="accent6"/>
                </a:solidFill>
              </a:rPr>
              <a:t>Internal CSS </a:t>
            </a:r>
            <a:r>
              <a:rPr lang="en-US" sz="1800" dirty="0"/>
              <a:t>– applied at the page level to target one or more than one html elements on the page. It is fully reusable.</a:t>
            </a:r>
            <a:endParaRPr lang="en-US" sz="1800" dirty="0">
              <a:solidFill>
                <a:srgbClr val="000000"/>
              </a:solidFill>
            </a:endParaRPr>
          </a:p>
          <a:p>
            <a:pPr marL="342900" indent="-342900" algn="just">
              <a:lnSpc>
                <a:spcPct val="150000"/>
              </a:lnSpc>
              <a:buFontTx/>
              <a:buChar char="-"/>
            </a:pPr>
            <a:r>
              <a:rPr lang="en-US" sz="1800" b="1" dirty="0">
                <a:solidFill>
                  <a:schemeClr val="accent6"/>
                </a:solidFill>
              </a:rPr>
              <a:t>External CSS </a:t>
            </a:r>
            <a:r>
              <a:rPr lang="en-US" sz="1800" dirty="0"/>
              <a:t>– Where the CSS is applied by putting code in a reusable css file and later use the link tag to connect the same.</a:t>
            </a:r>
          </a:p>
        </p:txBody>
      </p:sp>
      <p:pic>
        <p:nvPicPr>
          <p:cNvPr id="6" name="Picture 4" descr="CSS - Wikipedia">
            <a:extLst>
              <a:ext uri="{FF2B5EF4-FFF2-40B4-BE49-F238E27FC236}">
                <a16:creationId xmlns:a16="http://schemas.microsoft.com/office/drawing/2014/main" id="{D76B0B04-927C-4632-894D-E7E487802B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24624" y="896528"/>
            <a:ext cx="1323644" cy="186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7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87968"/>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sp>
        <p:nvSpPr>
          <p:cNvPr id="3" name="TextBox 2">
            <a:extLst>
              <a:ext uri="{FF2B5EF4-FFF2-40B4-BE49-F238E27FC236}">
                <a16:creationId xmlns:a16="http://schemas.microsoft.com/office/drawing/2014/main" id="{73A79EAA-1647-4107-B296-669CE3D2F38F}"/>
              </a:ext>
            </a:extLst>
          </p:cNvPr>
          <p:cNvSpPr txBox="1"/>
          <p:nvPr/>
        </p:nvSpPr>
        <p:spPr>
          <a:xfrm>
            <a:off x="302707" y="787968"/>
            <a:ext cx="5353730" cy="440120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400" dirty="0"/>
              <a:t>What is SAP UI5?</a:t>
            </a:r>
          </a:p>
          <a:p>
            <a:pPr marL="285750" indent="-285750">
              <a:buClr>
                <a:schemeClr val="tx1"/>
              </a:buClr>
              <a:buFont typeface="Arial" panose="020B0604020202020204" pitchFamily="34" charset="0"/>
              <a:buChar char="•"/>
            </a:pPr>
            <a:r>
              <a:rPr lang="en-US" sz="1400" dirty="0"/>
              <a:t>Evolution of SAP’s UI technology</a:t>
            </a:r>
          </a:p>
          <a:p>
            <a:pPr marL="285750" indent="-285750">
              <a:buClr>
                <a:schemeClr val="tx1"/>
              </a:buClr>
              <a:buFont typeface="Arial" panose="020B0604020202020204" pitchFamily="34" charset="0"/>
              <a:buChar char="•"/>
            </a:pPr>
            <a:r>
              <a:rPr lang="en-US" sz="1400" dirty="0"/>
              <a:t>Tools to develop the UI5 and Fiori apps</a:t>
            </a:r>
          </a:p>
          <a:p>
            <a:pPr marL="285750" indent="-285750">
              <a:buClr>
                <a:schemeClr val="tx1"/>
              </a:buClr>
              <a:buFont typeface="Arial" panose="020B0604020202020204" pitchFamily="34" charset="0"/>
              <a:buChar char="•"/>
            </a:pPr>
            <a:r>
              <a:rPr lang="en-US" sz="1400" dirty="0"/>
              <a:t>UI5 Vs Fiori</a:t>
            </a:r>
          </a:p>
          <a:p>
            <a:pPr marL="285750" indent="-285750">
              <a:buClr>
                <a:schemeClr val="tx1"/>
              </a:buClr>
              <a:buFont typeface="Arial" panose="020B0604020202020204" pitchFamily="34" charset="0"/>
              <a:buChar char="•"/>
            </a:pPr>
            <a:r>
              <a:rPr lang="en-US" sz="1400" dirty="0"/>
              <a:t>BAS v/s VS Code</a:t>
            </a:r>
          </a:p>
          <a:p>
            <a:pPr marL="285750" indent="-285750">
              <a:buClr>
                <a:schemeClr val="tx1"/>
              </a:buClr>
              <a:buFont typeface="Arial" panose="020B0604020202020204" pitchFamily="34" charset="0"/>
              <a:buChar char="•"/>
            </a:pPr>
            <a:r>
              <a:rPr lang="en-US" sz="1400" dirty="0"/>
              <a:t>Introduction to BTP</a:t>
            </a:r>
          </a:p>
          <a:p>
            <a:pPr marL="285750" indent="-285750">
              <a:buClr>
                <a:schemeClr val="tx1"/>
              </a:buClr>
              <a:buFont typeface="Arial" panose="020B0604020202020204" pitchFamily="34" charset="0"/>
              <a:buChar char="•"/>
            </a:pPr>
            <a:r>
              <a:rPr lang="en-US" sz="1400" dirty="0"/>
              <a:t>Creating our first project</a:t>
            </a:r>
          </a:p>
          <a:p>
            <a:pPr marL="285750" indent="-285750">
              <a:buClr>
                <a:schemeClr val="tx1"/>
              </a:buClr>
              <a:buFont typeface="Arial" panose="020B0604020202020204" pitchFamily="34" charset="0"/>
              <a:buChar char="•"/>
            </a:pPr>
            <a:r>
              <a:rPr lang="en-US" sz="1400" dirty="0"/>
              <a:t>Introduction to Client Server Architecture</a:t>
            </a:r>
          </a:p>
          <a:p>
            <a:pPr marL="285750" indent="-285750">
              <a:buClr>
                <a:schemeClr val="tx1"/>
              </a:buClr>
              <a:buFont typeface="Arial" panose="020B0604020202020204" pitchFamily="34" charset="0"/>
              <a:buChar char="•"/>
            </a:pPr>
            <a:r>
              <a:rPr lang="en-US" sz="1400" dirty="0"/>
              <a:t>Introduction to HTML</a:t>
            </a:r>
          </a:p>
          <a:p>
            <a:pPr marL="285750" indent="-285750">
              <a:buClr>
                <a:schemeClr val="tx1"/>
              </a:buClr>
              <a:buFont typeface="Arial" panose="020B0604020202020204" pitchFamily="34" charset="0"/>
              <a:buChar char="•"/>
            </a:pPr>
            <a:r>
              <a:rPr lang="en-US" sz="1400" dirty="0"/>
              <a:t>HTML5 Basics</a:t>
            </a:r>
          </a:p>
          <a:p>
            <a:pPr marL="285750" indent="-285750">
              <a:buClr>
                <a:schemeClr val="tx1"/>
              </a:buClr>
              <a:buFont typeface="Arial" panose="020B0604020202020204" pitchFamily="34" charset="0"/>
              <a:buChar char="•"/>
            </a:pPr>
            <a:r>
              <a:rPr lang="en-US" sz="1400" dirty="0"/>
              <a:t>Structure of HTML Document</a:t>
            </a:r>
          </a:p>
          <a:p>
            <a:pPr marL="285750" indent="-285750">
              <a:buClr>
                <a:schemeClr val="tx1"/>
              </a:buClr>
              <a:buFont typeface="Arial" panose="020B0604020202020204" pitchFamily="34" charset="0"/>
              <a:buChar char="•"/>
            </a:pPr>
            <a:r>
              <a:rPr lang="en-US" sz="1400" dirty="0"/>
              <a:t>Introduction to Basic HTML Tags</a:t>
            </a:r>
          </a:p>
          <a:p>
            <a:pPr marL="285750" indent="-285750">
              <a:buClr>
                <a:schemeClr val="tx1"/>
              </a:buClr>
              <a:buFont typeface="Arial" panose="020B0604020202020204" pitchFamily="34" charset="0"/>
              <a:buChar char="•"/>
            </a:pPr>
            <a:r>
              <a:rPr lang="en-US" sz="1400" dirty="0"/>
              <a:t>Form and Form Submit in HTML</a:t>
            </a:r>
          </a:p>
          <a:p>
            <a:pPr marL="285750" indent="-285750">
              <a:buClr>
                <a:schemeClr val="tx1"/>
              </a:buClr>
              <a:buFont typeface="Arial" panose="020B0604020202020204" pitchFamily="34" charset="0"/>
              <a:buChar char="•"/>
            </a:pPr>
            <a:r>
              <a:rPr lang="en-US" sz="1400" dirty="0"/>
              <a:t>Different Type of Input Field in HTML</a:t>
            </a:r>
          </a:p>
          <a:p>
            <a:pPr marL="285750" indent="-285750">
              <a:buClr>
                <a:schemeClr val="tx1"/>
              </a:buClr>
              <a:buFont typeface="Arial" panose="020B0604020202020204" pitchFamily="34" charset="0"/>
              <a:buChar char="•"/>
            </a:pPr>
            <a:r>
              <a:rPr lang="en-US" sz="1400" dirty="0"/>
              <a:t>Creating UI5 Project</a:t>
            </a:r>
          </a:p>
          <a:p>
            <a:pPr marL="285750" indent="-285750">
              <a:buClr>
                <a:schemeClr val="tx1"/>
              </a:buClr>
              <a:buFont typeface="Arial" panose="020B0604020202020204" pitchFamily="34" charset="0"/>
              <a:buChar char="•"/>
            </a:pPr>
            <a:r>
              <a:rPr lang="en-US" sz="1400" dirty="0"/>
              <a:t>Understanding SAP UI </a:t>
            </a:r>
            <a:r>
              <a:rPr lang="en-US" sz="1400" dirty="0" err="1"/>
              <a:t>Api</a:t>
            </a:r>
            <a:r>
              <a:rPr lang="en-US" sz="1400" dirty="0"/>
              <a:t> reference with Controls </a:t>
            </a:r>
          </a:p>
          <a:p>
            <a:pPr marL="285750" indent="-285750">
              <a:buClr>
                <a:schemeClr val="tx1"/>
              </a:buClr>
              <a:buFont typeface="Arial" panose="020B0604020202020204" pitchFamily="34" charset="0"/>
              <a:buChar char="•"/>
            </a:pPr>
            <a:r>
              <a:rPr lang="en-US" sz="1400" dirty="0"/>
              <a:t>Controls and Its importance </a:t>
            </a:r>
          </a:p>
          <a:p>
            <a:pPr marL="285750" indent="-285750">
              <a:buClr>
                <a:schemeClr val="tx1"/>
              </a:buClr>
              <a:buFont typeface="Arial" panose="020B0604020202020204" pitchFamily="34" charset="0"/>
              <a:buChar char="•"/>
            </a:pPr>
            <a:r>
              <a:rPr lang="en-US" sz="1400" dirty="0"/>
              <a:t>Controls </a:t>
            </a:r>
          </a:p>
          <a:p>
            <a:pPr lvl="1">
              <a:buClr>
                <a:schemeClr val="tx1"/>
              </a:buClr>
            </a:pPr>
            <a:r>
              <a:rPr lang="en-US" sz="1400" dirty="0"/>
              <a:t> -Properties </a:t>
            </a:r>
          </a:p>
          <a:p>
            <a:pPr lvl="1">
              <a:buClr>
                <a:schemeClr val="tx1"/>
              </a:buClr>
            </a:pPr>
            <a:r>
              <a:rPr lang="en-US" sz="1400" dirty="0"/>
              <a:t>- </a:t>
            </a:r>
            <a:r>
              <a:rPr lang="en-US" sz="1400" dirty="0" err="1"/>
              <a:t>Aggregtions</a:t>
            </a:r>
            <a:r>
              <a:rPr lang="en-US" sz="1400" dirty="0"/>
              <a:t> </a:t>
            </a:r>
          </a:p>
        </p:txBody>
      </p:sp>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5998"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b="0" i="0" u="none" strike="noStrike" dirty="0">
                <a:effectLst/>
              </a:rPr>
              <a:t>Inline CSS</a:t>
            </a:r>
            <a:r>
              <a:rPr lang="en-US" b="0" i="0" dirty="0">
                <a:effectLst/>
              </a:rPr>
              <a:t> is used to style a specific </a:t>
            </a:r>
            <a:r>
              <a:rPr lang="en-US" b="1" i="0" dirty="0">
                <a:effectLst/>
              </a:rPr>
              <a:t>HTML</a:t>
            </a:r>
            <a:r>
              <a:rPr lang="en-US" b="0" i="0" dirty="0">
                <a:effectLst/>
              </a:rPr>
              <a:t> element.</a:t>
            </a:r>
          </a:p>
          <a:p>
            <a:pPr marL="285750" indent="-285750">
              <a:lnSpc>
                <a:spcPct val="150000"/>
              </a:lnSpc>
              <a:buFont typeface="Wingdings" panose="05000000000000000000" pitchFamily="2" charset="2"/>
              <a:buChar char="§"/>
            </a:pPr>
            <a:r>
              <a:rPr lang="en-US" b="0" i="0" dirty="0">
                <a:effectLst/>
              </a:rPr>
              <a:t>To apply Inline CSS add a </a:t>
            </a:r>
            <a:r>
              <a:rPr lang="en-US" b="1" i="0" dirty="0">
                <a:effectLst/>
              </a:rPr>
              <a:t>style</a:t>
            </a:r>
            <a:r>
              <a:rPr lang="en-US" b="0" i="0" dirty="0">
                <a:effectLst/>
              </a:rPr>
              <a:t> attribute to each HTML tag.</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cs typeface="Open Sans" panose="020B0606030504020204" pitchFamily="34" charset="0"/>
              </a:rPr>
              <a:t>Inline styles in CSS could be useful for </a:t>
            </a:r>
            <a:r>
              <a:rPr kumimoji="0" lang="en-US" altLang="en-US" b="1" i="0" u="none" strike="noStrike" cap="none" normalizeH="0" baseline="0" dirty="0">
                <a:ln>
                  <a:noFill/>
                </a:ln>
                <a:effectLst/>
                <a:cs typeface="Open Sans" panose="020B0606030504020204" pitchFamily="34" charset="0"/>
              </a:rPr>
              <a:t>previewing</a:t>
            </a:r>
            <a:r>
              <a:rPr kumimoji="0" lang="en-US" altLang="en-US" b="0" i="0" u="none" strike="noStrike" cap="none" normalizeH="0" baseline="0" dirty="0">
                <a:ln>
                  <a:noFill/>
                </a:ln>
                <a:effectLst/>
                <a:cs typeface="Open Sans" panose="020B0606030504020204" pitchFamily="34" charset="0"/>
              </a:rPr>
              <a:t> changes instantly</a:t>
            </a:r>
            <a:r>
              <a:rPr kumimoji="0" lang="en-US" altLang="en-US" u="none" strike="noStrike" cap="none" normalizeH="0" baseline="0" dirty="0">
                <a:ln>
                  <a:noFill/>
                </a:ln>
                <a:cs typeface="Open Sans" panose="020B0606030504020204" pitchFamily="34" charset="0"/>
              </a:rPr>
              <a:t>.</a:t>
            </a:r>
          </a:p>
          <a:p>
            <a:pPr marL="285750" indent="-285750">
              <a:lnSpc>
                <a:spcPct val="150000"/>
              </a:lnSpc>
              <a:buFont typeface="Wingdings" panose="05000000000000000000" pitchFamily="2" charset="2"/>
              <a:buChar char="§"/>
            </a:pPr>
            <a:r>
              <a:rPr lang="en-US" dirty="0">
                <a:cs typeface="Open Sans" panose="020B0606030504020204" pitchFamily="34" charset="0"/>
              </a:rPr>
              <a:t>It can be useful when </a:t>
            </a:r>
            <a:r>
              <a:rPr kumimoji="0" lang="en-US" altLang="en-US" b="1" i="0" u="none" strike="noStrike" cap="none" normalizeH="0" baseline="0" dirty="0">
                <a:ln>
                  <a:noFill/>
                </a:ln>
                <a:effectLst/>
                <a:cs typeface="Open Sans" panose="020B0606030504020204" pitchFamily="34" charset="0"/>
              </a:rPr>
              <a:t>adding CSS rules</a:t>
            </a:r>
            <a:r>
              <a:rPr kumimoji="0" lang="en-US" altLang="en-US" b="0" i="0" u="none" strike="noStrike" cap="none" normalizeH="0" baseline="0" dirty="0">
                <a:ln>
                  <a:noFill/>
                </a:ln>
                <a:effectLst/>
                <a:cs typeface="Open Sans" panose="020B0606030504020204" pitchFamily="34" charset="0"/>
              </a:rPr>
              <a:t> to only one or two elements.</a:t>
            </a:r>
            <a:endParaRPr lang="en-US" altLang="en-US" dirty="0">
              <a:cs typeface="Open Sans" panose="020B0606030504020204" pitchFamily="34" charset="0"/>
            </a:endParaRPr>
          </a:p>
          <a:p>
            <a:pPr>
              <a:lnSpc>
                <a:spcPct val="150000"/>
              </a:lnSpc>
            </a:pPr>
            <a:r>
              <a:rPr kumimoji="0" lang="en-US" altLang="en-US" b="0" i="0" u="none" strike="noStrike" cap="none" normalizeH="0" baseline="0" dirty="0">
                <a:ln>
                  <a:noFill/>
                </a:ln>
                <a:effectLst/>
                <a:cs typeface="Open Sans" panose="020B0606030504020204" pitchFamily="34" charset="0"/>
              </a:rPr>
              <a:t>Syntax to apply Inline style CSS</a:t>
            </a:r>
          </a:p>
          <a:p>
            <a:pPr>
              <a:lnSpc>
                <a:spcPct val="150000"/>
              </a:lnSpc>
            </a:pPr>
            <a:r>
              <a:rPr lang="en-US" b="1" i="0" dirty="0">
                <a:solidFill>
                  <a:srgbClr val="006699"/>
                </a:solidFill>
                <a:effectLst/>
                <a:latin typeface="inter-regular"/>
                <a:cs typeface="Open Sans" panose="020B0606030504020204" pitchFamily="34" charset="0"/>
              </a:rPr>
              <a:t>          </a:t>
            </a:r>
            <a:r>
              <a:rPr lang="en-US" b="1" i="0" dirty="0">
                <a:solidFill>
                  <a:srgbClr val="006699"/>
                </a:solidFill>
                <a:effectLst/>
              </a:rPr>
              <a:t>&lt;htmltag</a:t>
            </a:r>
            <a:r>
              <a:rPr lang="en-US" b="0" i="0" dirty="0">
                <a:solidFill>
                  <a:srgbClr val="000000"/>
                </a:solidFill>
                <a:effectLst/>
              </a:rPr>
              <a:t> </a:t>
            </a:r>
            <a:r>
              <a:rPr lang="en-US" b="0" i="0" dirty="0">
                <a:solidFill>
                  <a:srgbClr val="FF0000"/>
                </a:solidFill>
                <a:effectLst/>
              </a:rPr>
              <a:t>style</a:t>
            </a:r>
            <a:r>
              <a:rPr lang="en-US" b="0" i="0" dirty="0">
                <a:solidFill>
                  <a:srgbClr val="000000"/>
                </a:solidFill>
                <a:effectLst/>
              </a:rPr>
              <a:t>=</a:t>
            </a:r>
            <a:r>
              <a:rPr lang="en-US" b="0" i="0" dirty="0">
                <a:solidFill>
                  <a:srgbClr val="0000FF"/>
                </a:solidFill>
                <a:effectLst/>
              </a:rPr>
              <a:t>"cssproperty1:value; cssproperty2:value;"</a:t>
            </a:r>
            <a:r>
              <a:rPr lang="en-US" b="1" i="0" dirty="0">
                <a:solidFill>
                  <a:srgbClr val="006699"/>
                </a:solidFill>
                <a:effectLst/>
              </a:rPr>
              <a:t>&gt;</a:t>
            </a:r>
            <a:r>
              <a:rPr lang="en-US" b="0" i="0" dirty="0">
                <a:solidFill>
                  <a:srgbClr val="000000"/>
                </a:solidFill>
                <a:effectLst/>
              </a:rPr>
              <a:t> </a:t>
            </a:r>
            <a:r>
              <a:rPr lang="en-US" b="1" i="0" dirty="0">
                <a:solidFill>
                  <a:srgbClr val="006699"/>
                </a:solidFill>
                <a:effectLst/>
              </a:rPr>
              <a:t>&lt;/htmltag&gt;</a:t>
            </a:r>
            <a:endParaRPr lang="en-US" altLang="en-US" dirty="0">
              <a:solidFill>
                <a:srgbClr val="006699"/>
              </a:solidFill>
              <a:cs typeface="Open Sans" panose="020B0606030504020204" pitchFamily="34" charset="0"/>
            </a:endParaRPr>
          </a:p>
          <a:p>
            <a:pPr>
              <a:lnSpc>
                <a:spcPct val="150000"/>
              </a:lnSpc>
            </a:pPr>
            <a:r>
              <a:rPr lang="en-US" altLang="en-US" dirty="0">
                <a:cs typeface="Open Sans" panose="020B0606030504020204" pitchFamily="34" charset="0"/>
              </a:rPr>
              <a:t>We can see all the available CSS properties on the W3C:</a:t>
            </a:r>
          </a:p>
          <a:p>
            <a:pPr>
              <a:lnSpc>
                <a:spcPct val="150000"/>
              </a:lnSpc>
            </a:pPr>
            <a:r>
              <a:rPr lang="en-US" altLang="en-US" dirty="0">
                <a:cs typeface="Open Sans" panose="020B0606030504020204" pitchFamily="34" charset="0"/>
                <a:hlinkClick r:id="rId2"/>
              </a:rPr>
              <a:t>https://www.w3schools.com/css/default.asp</a:t>
            </a:r>
            <a:endParaRPr lang="en-US" altLang="en-US" dirty="0">
              <a:cs typeface="Open Sans" panose="020B0606030504020204" pitchFamily="34" charset="0"/>
            </a:endParaRPr>
          </a:p>
        </p:txBody>
      </p:sp>
      <p:sp>
        <p:nvSpPr>
          <p:cNvPr id="7" name="TextBox 6">
            <a:extLst>
              <a:ext uri="{FF2B5EF4-FFF2-40B4-BE49-F238E27FC236}">
                <a16:creationId xmlns:a16="http://schemas.microsoft.com/office/drawing/2014/main" id="{670B8505-219D-4830-AE83-64EEA3FB1DD2}"/>
              </a:ext>
            </a:extLst>
          </p:cNvPr>
          <p:cNvSpPr txBox="1"/>
          <p:nvPr/>
        </p:nvSpPr>
        <p:spPr>
          <a:xfrm>
            <a:off x="261764" y="4650974"/>
            <a:ext cx="11161642" cy="1572866"/>
          </a:xfrm>
          <a:prstGeom prst="rect">
            <a:avLst/>
          </a:prstGeom>
          <a:noFill/>
        </p:spPr>
        <p:txBody>
          <a:bodyPr wrap="square">
            <a:spAutoFit/>
          </a:bodyPr>
          <a:lstStyle/>
          <a:p>
            <a:r>
              <a:rPr lang="en-US" altLang="en-US" dirty="0">
                <a:cs typeface="Open Sans" panose="020B0606030504020204" pitchFamily="34" charset="0"/>
              </a:rPr>
              <a:t>Disadvantages of using Inline style CSS:</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cannot be reused anywhere else.</a:t>
            </a:r>
          </a:p>
          <a:p>
            <a:pPr marL="285750" indent="-285750">
              <a:lnSpc>
                <a:spcPct val="150000"/>
              </a:lnSpc>
              <a:buFont typeface="Wingdings" panose="05000000000000000000" pitchFamily="2" charset="2"/>
              <a:buChar char="§"/>
            </a:pPr>
            <a:r>
              <a:rPr lang="en-US" dirty="0">
                <a:solidFill>
                  <a:srgbClr val="000000"/>
                </a:solidFill>
                <a:latin typeface="inter-regular"/>
              </a:rPr>
              <a:t>Adding CSS using this technique </a:t>
            </a:r>
            <a:r>
              <a:rPr lang="en-US" b="0" i="0" dirty="0">
                <a:solidFill>
                  <a:srgbClr val="000000"/>
                </a:solidFill>
                <a:effectLst/>
                <a:latin typeface="inter-regular"/>
              </a:rPr>
              <a:t>is </a:t>
            </a:r>
            <a:r>
              <a:rPr lang="en-US" b="1" i="0" dirty="0">
                <a:solidFill>
                  <a:srgbClr val="000000"/>
                </a:solidFill>
                <a:effectLst/>
                <a:latin typeface="inter-bold"/>
              </a:rPr>
              <a:t>time-consuming</a:t>
            </a:r>
            <a:r>
              <a:rPr lang="en-US" b="0" i="0" dirty="0">
                <a:solidFill>
                  <a:srgbClr val="000000"/>
                </a:solidFill>
                <a:effectLst/>
                <a:latin typeface="inter-regular"/>
              </a:rPr>
              <a:t>.</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are tough to be edited because they are not stored at a single place.</a:t>
            </a:r>
          </a:p>
        </p:txBody>
      </p:sp>
      <p:pic>
        <p:nvPicPr>
          <p:cNvPr id="5" name="Picture 4">
            <a:extLst>
              <a:ext uri="{FF2B5EF4-FFF2-40B4-BE49-F238E27FC236}">
                <a16:creationId xmlns:a16="http://schemas.microsoft.com/office/drawing/2014/main" id="{D8AF76C7-40DE-4963-81A1-A65EAC42A6F6}"/>
              </a:ext>
            </a:extLst>
          </p:cNvPr>
          <p:cNvPicPr>
            <a:picLocks noChangeAspect="1"/>
          </p:cNvPicPr>
          <p:nvPr/>
        </p:nvPicPr>
        <p:blipFill>
          <a:blip r:embed="rId3"/>
          <a:stretch>
            <a:fillRect/>
          </a:stretch>
        </p:blipFill>
        <p:spPr>
          <a:xfrm>
            <a:off x="7847763" y="941645"/>
            <a:ext cx="4150696" cy="3048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5608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805724"/>
            <a:ext cx="11161643" cy="1477328"/>
          </a:xfrm>
          <a:prstGeom prst="rect">
            <a:avLst/>
          </a:prstGeom>
          <a:noFill/>
        </p:spPr>
        <p:txBody>
          <a:bodyPr wrap="square" rtlCol="0">
            <a:spAutoFit/>
          </a:bodyPr>
          <a:lstStyle/>
          <a:p>
            <a:r>
              <a:rPr lang="en-US" dirty="0"/>
              <a:t>Apply basic style to our html page using the Inline CSS technique. </a:t>
            </a:r>
          </a:p>
          <a:p>
            <a:r>
              <a:rPr lang="en-US" dirty="0"/>
              <a:t>For this exercise we will create a new file named cssbasics.html in our current folder.</a:t>
            </a:r>
          </a:p>
          <a:p>
            <a:endParaRPr lang="en-US" dirty="0"/>
          </a:p>
          <a:p>
            <a:r>
              <a:rPr lang="en-US" dirty="0"/>
              <a:t>Code Link:</a:t>
            </a:r>
          </a:p>
          <a:p>
            <a:pPr marL="285750" indent="-285750">
              <a:buFontTx/>
              <a:buChar char="-"/>
            </a:pPr>
            <a:r>
              <a:rPr lang="en-US" dirty="0"/>
              <a:t>cssbasics.html</a:t>
            </a:r>
          </a:p>
        </p:txBody>
      </p:sp>
      <p:pic>
        <p:nvPicPr>
          <p:cNvPr id="4" name="Picture 3">
            <a:extLst>
              <a:ext uri="{FF2B5EF4-FFF2-40B4-BE49-F238E27FC236}">
                <a16:creationId xmlns:a16="http://schemas.microsoft.com/office/drawing/2014/main" id="{F9A03E11-E629-42EB-94F5-9F3DFF72F148}"/>
              </a:ext>
            </a:extLst>
          </p:cNvPr>
          <p:cNvPicPr>
            <a:picLocks noChangeAspect="1"/>
          </p:cNvPicPr>
          <p:nvPr/>
        </p:nvPicPr>
        <p:blipFill>
          <a:blip r:embed="rId2"/>
          <a:stretch>
            <a:fillRect/>
          </a:stretch>
        </p:blipFill>
        <p:spPr>
          <a:xfrm>
            <a:off x="4817573" y="2414582"/>
            <a:ext cx="6921454" cy="3355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474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48223"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The internal style sheet is used to add a unique style for a single document. It is defined in &lt;head&gt; section of the HTML page inside the &lt;style&gt; tag.</a:t>
            </a:r>
          </a:p>
          <a:p>
            <a:pPr marL="285750" indent="-285750" algn="just">
              <a:buFont typeface="Wingdings" panose="05000000000000000000" pitchFamily="2" charset="2"/>
              <a:buChar char="§"/>
            </a:pPr>
            <a:r>
              <a:rPr lang="en-US" b="0" i="0" dirty="0">
                <a:effectLst/>
              </a:rPr>
              <a:t>This CSS style is an effective way to style single pages.</a:t>
            </a:r>
            <a:endParaRPr lang="en-US" dirty="0"/>
          </a:p>
          <a:p>
            <a:pPr marL="285750" indent="-285750" algn="just">
              <a:buFont typeface="Wingdings" panose="05000000000000000000" pitchFamily="2" charset="2"/>
              <a:buChar char="§"/>
            </a:pPr>
            <a:r>
              <a:rPr lang="en-US" dirty="0"/>
              <a:t>Internal CSS is applied using the Selectors in the HTML page, which makes the styling easy.</a:t>
            </a:r>
          </a:p>
          <a:p>
            <a:pPr marL="285750" indent="-285750" algn="just">
              <a:buFont typeface="Wingdings" panose="05000000000000000000" pitchFamily="2" charset="2"/>
              <a:buChar char="§"/>
            </a:pPr>
            <a:endParaRPr lang="en-US" dirty="0"/>
          </a:p>
          <a:p>
            <a:pPr algn="just"/>
            <a:r>
              <a:rPr lang="en-US" dirty="0"/>
              <a:t>Syntax to apply the Internal style CSS</a:t>
            </a:r>
          </a:p>
          <a:p>
            <a:pPr marL="34131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marL="341313" lvl="3" algn="just"/>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selector</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 </a:t>
            </a:r>
          </a:p>
          <a:p>
            <a:pPr marL="341313" lvl="3" algn="just"/>
            <a:r>
              <a:rPr lang="en-US" b="0" dirty="0">
                <a:solidFill>
                  <a:srgbClr val="000000"/>
                </a:solidFill>
                <a:effectLst/>
                <a:latin typeface="Consolas" panose="020B0609020204030204" pitchFamily="49" charset="0"/>
              </a:rPr>
              <a:t>   }</a:t>
            </a:r>
          </a:p>
          <a:p>
            <a:pPr marL="341313" lvl="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algn="just"/>
            <a:r>
              <a:rPr lang="en-US" b="1" dirty="0"/>
              <a:t>Selector</a:t>
            </a:r>
            <a:r>
              <a:rPr lang="en-US" dirty="0"/>
              <a:t>: </a:t>
            </a:r>
            <a:r>
              <a:rPr lang="en-US" b="0" i="0" dirty="0">
                <a:effectLst/>
              </a:rPr>
              <a:t>CSS selectors are used to "find" (or select) the HTML elements you want to style.</a:t>
            </a:r>
          </a:p>
          <a:p>
            <a:pPr algn="just"/>
            <a:r>
              <a:rPr lang="en-US" dirty="0"/>
              <a:t>The are three type of selectors in CSS.</a:t>
            </a:r>
          </a:p>
          <a:p>
            <a:pPr algn="just">
              <a:lnSpc>
                <a:spcPct val="150000"/>
              </a:lnSpc>
            </a:pPr>
            <a:r>
              <a:rPr lang="en-US" sz="1800" b="1" dirty="0">
                <a:solidFill>
                  <a:schemeClr val="accent6"/>
                </a:solidFill>
              </a:rPr>
              <a:t>#id</a:t>
            </a:r>
            <a:r>
              <a:rPr lang="en-US" b="1" dirty="0">
                <a:solidFill>
                  <a:schemeClr val="accent6"/>
                </a:solidFill>
              </a:rPr>
              <a:t>:</a:t>
            </a:r>
            <a:r>
              <a:rPr lang="en-US" sz="1800" dirty="0"/>
              <a:t> Id of the single element</a:t>
            </a:r>
          </a:p>
          <a:p>
            <a:pPr algn="just">
              <a:lnSpc>
                <a:spcPct val="150000"/>
              </a:lnSpc>
            </a:pPr>
            <a:r>
              <a:rPr lang="en-US" sz="1800" b="1" dirty="0">
                <a:solidFill>
                  <a:schemeClr val="accent6"/>
                </a:solidFill>
              </a:rPr>
              <a:t>.classname</a:t>
            </a:r>
            <a:r>
              <a:rPr lang="en-US" b="1" dirty="0">
                <a:solidFill>
                  <a:schemeClr val="accent6"/>
                </a:solidFill>
              </a:rPr>
              <a:t>:</a:t>
            </a:r>
            <a:r>
              <a:rPr lang="en-US" sz="1800" dirty="0"/>
              <a:t> group of elements which has same classification property</a:t>
            </a:r>
          </a:p>
          <a:p>
            <a:pPr algn="just">
              <a:lnSpc>
                <a:spcPct val="150000"/>
              </a:lnSpc>
            </a:pPr>
            <a:r>
              <a:rPr lang="en-US" sz="1800" b="1" dirty="0">
                <a:solidFill>
                  <a:schemeClr val="accent6"/>
                </a:solidFill>
              </a:rPr>
              <a:t>Tagname:</a:t>
            </a:r>
            <a:r>
              <a:rPr lang="en-US" sz="1800" dirty="0"/>
              <a:t> group of elements which has same tag name</a:t>
            </a:r>
          </a:p>
        </p:txBody>
      </p:sp>
      <p:pic>
        <p:nvPicPr>
          <p:cNvPr id="4" name="Picture 3">
            <a:extLst>
              <a:ext uri="{FF2B5EF4-FFF2-40B4-BE49-F238E27FC236}">
                <a16:creationId xmlns:a16="http://schemas.microsoft.com/office/drawing/2014/main" id="{18E6ADE5-68D5-4711-80DB-0E37C3DE939C}"/>
              </a:ext>
            </a:extLst>
          </p:cNvPr>
          <p:cNvPicPr>
            <a:picLocks noChangeAspect="1"/>
          </p:cNvPicPr>
          <p:nvPr/>
        </p:nvPicPr>
        <p:blipFill>
          <a:blip r:embed="rId2"/>
          <a:stretch>
            <a:fillRect/>
          </a:stretch>
        </p:blipFill>
        <p:spPr>
          <a:xfrm>
            <a:off x="8519701" y="1364735"/>
            <a:ext cx="3315937" cy="4388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4">
            <a:extLst>
              <a:ext uri="{FF2B5EF4-FFF2-40B4-BE49-F238E27FC236}">
                <a16:creationId xmlns:a16="http://schemas.microsoft.com/office/drawing/2014/main" id="{9373CDB8-E967-43C8-9367-845A26D5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745" y="2813444"/>
            <a:ext cx="3692510" cy="13248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54624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In CSS, the term "box model" is used when talking about design and layout.</a:t>
            </a:r>
          </a:p>
          <a:p>
            <a:pPr marL="285750" indent="-285750" algn="just">
              <a:buFont typeface="Wingdings" panose="05000000000000000000" pitchFamily="2" charset="2"/>
              <a:buChar char="§"/>
            </a:pPr>
            <a:r>
              <a:rPr lang="en-US" b="0" i="0" dirty="0">
                <a:solidFill>
                  <a:srgbClr val="000000"/>
                </a:solidFill>
                <a:effectLst/>
              </a:rPr>
              <a:t>All HTML elements can be considered as boxes.</a:t>
            </a:r>
          </a:p>
          <a:p>
            <a:pPr marL="285750" indent="-285750" algn="just">
              <a:buFont typeface="Wingdings" panose="05000000000000000000" pitchFamily="2" charset="2"/>
              <a:buChar char="§"/>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sp>
        <p:nvSpPr>
          <p:cNvPr id="6" name="Rectangle: Rounded Corners 5">
            <a:extLst>
              <a:ext uri="{FF2B5EF4-FFF2-40B4-BE49-F238E27FC236}">
                <a16:creationId xmlns:a16="http://schemas.microsoft.com/office/drawing/2014/main" id="{D8E90CF2-7689-431B-BD01-8A6136759374}"/>
              </a:ext>
            </a:extLst>
          </p:cNvPr>
          <p:cNvSpPr/>
          <p:nvPr/>
        </p:nvSpPr>
        <p:spPr>
          <a:xfrm>
            <a:off x="2077279" y="3763219"/>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7" name="Rectangle: Rounded Corners 6">
            <a:extLst>
              <a:ext uri="{FF2B5EF4-FFF2-40B4-BE49-F238E27FC236}">
                <a16:creationId xmlns:a16="http://schemas.microsoft.com/office/drawing/2014/main" id="{664C91C3-1F7F-4B1A-B1C7-3AD687130575}"/>
              </a:ext>
            </a:extLst>
          </p:cNvPr>
          <p:cNvSpPr/>
          <p:nvPr/>
        </p:nvSpPr>
        <p:spPr>
          <a:xfrm>
            <a:off x="1100691"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D12C9853-AD36-477B-9904-112984DDC934}"/>
              </a:ext>
            </a:extLst>
          </p:cNvPr>
          <p:cNvSpPr txBox="1"/>
          <p:nvPr/>
        </p:nvSpPr>
        <p:spPr>
          <a:xfrm>
            <a:off x="2667931" y="2789926"/>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sp>
        <p:nvSpPr>
          <p:cNvPr id="10" name="Rectangle: Rounded Corners 9">
            <a:extLst>
              <a:ext uri="{FF2B5EF4-FFF2-40B4-BE49-F238E27FC236}">
                <a16:creationId xmlns:a16="http://schemas.microsoft.com/office/drawing/2014/main" id="{B5C8E414-9F69-4D13-A00C-7D70353F3388}"/>
              </a:ext>
            </a:extLst>
          </p:cNvPr>
          <p:cNvSpPr/>
          <p:nvPr/>
        </p:nvSpPr>
        <p:spPr>
          <a:xfrm>
            <a:off x="7836016" y="3763218"/>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11" name="Rectangle: Rounded Corners 10">
            <a:extLst>
              <a:ext uri="{FF2B5EF4-FFF2-40B4-BE49-F238E27FC236}">
                <a16:creationId xmlns:a16="http://schemas.microsoft.com/office/drawing/2014/main" id="{723E25E3-DF5B-441B-BCC6-49F41D5AC8D2}"/>
              </a:ext>
            </a:extLst>
          </p:cNvPr>
          <p:cNvSpPr/>
          <p:nvPr/>
        </p:nvSpPr>
        <p:spPr>
          <a:xfrm>
            <a:off x="6859429"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2" name="TextBox 12">
            <a:extLst>
              <a:ext uri="{FF2B5EF4-FFF2-40B4-BE49-F238E27FC236}">
                <a16:creationId xmlns:a16="http://schemas.microsoft.com/office/drawing/2014/main" id="{8594DA2F-0912-431B-B2B5-387339B31976}"/>
              </a:ext>
            </a:extLst>
          </p:cNvPr>
          <p:cNvSpPr txBox="1"/>
          <p:nvPr/>
        </p:nvSpPr>
        <p:spPr>
          <a:xfrm>
            <a:off x="8464552" y="2789925"/>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cxnSp>
        <p:nvCxnSpPr>
          <p:cNvPr id="13" name="Straight Arrow Connector 12">
            <a:extLst>
              <a:ext uri="{FF2B5EF4-FFF2-40B4-BE49-F238E27FC236}">
                <a16:creationId xmlns:a16="http://schemas.microsoft.com/office/drawing/2014/main" id="{82674966-7083-4354-A9AE-2E23E0ECD30D}"/>
              </a:ext>
            </a:extLst>
          </p:cNvPr>
          <p:cNvCxnSpPr/>
          <p:nvPr/>
        </p:nvCxnSpPr>
        <p:spPr>
          <a:xfrm>
            <a:off x="4355984" y="3990159"/>
            <a:ext cx="585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95D3E99E-2898-44B3-8FA8-50BC79B70EF3}"/>
              </a:ext>
            </a:extLst>
          </p:cNvPr>
          <p:cNvSpPr txBox="1"/>
          <p:nvPr/>
        </p:nvSpPr>
        <p:spPr>
          <a:xfrm>
            <a:off x="4079672" y="3389443"/>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padding</a:t>
            </a:r>
          </a:p>
        </p:txBody>
      </p:sp>
      <p:sp>
        <p:nvSpPr>
          <p:cNvPr id="15" name="TextBox 18">
            <a:extLst>
              <a:ext uri="{FF2B5EF4-FFF2-40B4-BE49-F238E27FC236}">
                <a16:creationId xmlns:a16="http://schemas.microsoft.com/office/drawing/2014/main" id="{264D806A-6E60-4F4C-B314-D15CA6E1B8A2}"/>
              </a:ext>
            </a:extLst>
          </p:cNvPr>
          <p:cNvSpPr txBox="1"/>
          <p:nvPr/>
        </p:nvSpPr>
        <p:spPr>
          <a:xfrm>
            <a:off x="5622418" y="2184492"/>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margin</a:t>
            </a:r>
          </a:p>
        </p:txBody>
      </p:sp>
      <p:cxnSp>
        <p:nvCxnSpPr>
          <p:cNvPr id="16" name="Straight Arrow Connector 15">
            <a:extLst>
              <a:ext uri="{FF2B5EF4-FFF2-40B4-BE49-F238E27FC236}">
                <a16:creationId xmlns:a16="http://schemas.microsoft.com/office/drawing/2014/main" id="{2A1CB841-7B8D-49C8-BA59-74097B004587}"/>
              </a:ext>
            </a:extLst>
          </p:cNvPr>
          <p:cNvCxnSpPr>
            <a:cxnSpLocks/>
          </p:cNvCxnSpPr>
          <p:nvPr/>
        </p:nvCxnSpPr>
        <p:spPr>
          <a:xfrm>
            <a:off x="6014122" y="2533615"/>
            <a:ext cx="0" cy="145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396D8BD-1A78-418B-B108-E68681849D05}"/>
              </a:ext>
            </a:extLst>
          </p:cNvPr>
          <p:cNvCxnSpPr>
            <a:cxnSpLocks/>
          </p:cNvCxnSpPr>
          <p:nvPr/>
        </p:nvCxnSpPr>
        <p:spPr>
          <a:xfrm>
            <a:off x="5667270" y="4148710"/>
            <a:ext cx="7837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17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apply the CSS using the Internal style CSS to our block level elements (box and box-content), will also see how to use different types of selectors for styling the content.</a:t>
            </a:r>
          </a:p>
          <a:p>
            <a:r>
              <a:rPr lang="en-US" dirty="0"/>
              <a:t>We will also see some commonly used properties of CSS.</a:t>
            </a:r>
          </a:p>
          <a:p>
            <a:r>
              <a:rPr lang="en-US" dirty="0"/>
              <a:t> </a:t>
            </a:r>
          </a:p>
          <a:p>
            <a:endParaRPr lang="en-US" dirty="0"/>
          </a:p>
          <a:p>
            <a:r>
              <a:rPr lang="en-US" dirty="0"/>
              <a:t>Code Links:</a:t>
            </a:r>
          </a:p>
          <a:p>
            <a:pPr marL="285750" indent="-285750">
              <a:buFontTx/>
              <a:buChar char="-"/>
            </a:pPr>
            <a:r>
              <a:rPr lang="en-US" dirty="0"/>
              <a:t>cssbasics.html </a:t>
            </a:r>
          </a:p>
        </p:txBody>
      </p:sp>
      <p:pic>
        <p:nvPicPr>
          <p:cNvPr id="4" name="Picture 3">
            <a:extLst>
              <a:ext uri="{FF2B5EF4-FFF2-40B4-BE49-F238E27FC236}">
                <a16:creationId xmlns:a16="http://schemas.microsoft.com/office/drawing/2014/main" id="{86220BEF-B59F-4A4A-8E60-A5DA599B4A38}"/>
              </a:ext>
            </a:extLst>
          </p:cNvPr>
          <p:cNvPicPr>
            <a:picLocks noChangeAspect="1"/>
          </p:cNvPicPr>
          <p:nvPr/>
        </p:nvPicPr>
        <p:blipFill>
          <a:blip r:embed="rId2"/>
          <a:stretch>
            <a:fillRect/>
          </a:stretch>
        </p:blipFill>
        <p:spPr>
          <a:xfrm>
            <a:off x="5514848" y="2170769"/>
            <a:ext cx="5908558" cy="3981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0606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Pseudo-classes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A pseudo class is used to apply effects on the control based on special conditions or activity.</a:t>
            </a:r>
          </a:p>
          <a:p>
            <a:pPr marL="285750" indent="-285750" algn="l">
              <a:buFont typeface="Wingdings" panose="05000000000000000000" pitchFamily="2" charset="2"/>
              <a:buChar char="§"/>
            </a:pPr>
            <a:r>
              <a:rPr lang="en-US" b="0" i="0" dirty="0">
                <a:solidFill>
                  <a:srgbClr val="000000"/>
                </a:solidFill>
                <a:effectLst/>
              </a:rPr>
              <a:t>For example, it can be used to:</a:t>
            </a:r>
          </a:p>
          <a:p>
            <a:pPr marL="742950" lvl="1" indent="-285750">
              <a:buFont typeface="Arial" panose="020B0604020202020204" pitchFamily="34" charset="0"/>
              <a:buChar char="•"/>
            </a:pPr>
            <a:r>
              <a:rPr lang="en-US" b="0" i="0" dirty="0">
                <a:solidFill>
                  <a:srgbClr val="000000"/>
                </a:solidFill>
                <a:effectLst/>
              </a:rPr>
              <a:t>Style an element when a user mouses over it</a:t>
            </a:r>
          </a:p>
          <a:p>
            <a:pPr marL="742950" lvl="1" indent="-285750">
              <a:buFont typeface="Arial" panose="020B0604020202020204" pitchFamily="34" charset="0"/>
              <a:buChar char="•"/>
            </a:pPr>
            <a:r>
              <a:rPr lang="en-US" b="0" i="0" dirty="0">
                <a:solidFill>
                  <a:srgbClr val="000000"/>
                </a:solidFill>
                <a:effectLst/>
              </a:rPr>
              <a:t>Style visited and unvisited links differently</a:t>
            </a:r>
          </a:p>
          <a:p>
            <a:pPr marL="742950" lvl="1" indent="-285750">
              <a:buFont typeface="Arial" panose="020B0604020202020204" pitchFamily="34" charset="0"/>
              <a:buChar char="•"/>
            </a:pPr>
            <a:r>
              <a:rPr lang="en-US" b="0" i="0" dirty="0">
                <a:solidFill>
                  <a:srgbClr val="000000"/>
                </a:solidFill>
                <a:effectLst/>
              </a:rPr>
              <a:t>Style an element when it gets focus</a:t>
            </a:r>
          </a:p>
          <a:p>
            <a:endParaRPr lang="en-US" dirty="0"/>
          </a:p>
          <a:p>
            <a:r>
              <a:rPr lang="en-US" dirty="0"/>
              <a:t>Syntax to use pseudo class</a:t>
            </a:r>
          </a:p>
          <a:p>
            <a:r>
              <a:rPr lang="en-US" dirty="0"/>
              <a:t>	</a:t>
            </a:r>
            <a:r>
              <a:rPr lang="en-US" b="0" i="0" dirty="0">
                <a:solidFill>
                  <a:srgbClr val="A52A2A"/>
                </a:solidFill>
                <a:effectLst/>
                <a:latin typeface="Consolas" panose="020B0609020204030204" pitchFamily="49" charset="0"/>
              </a:rPr>
              <a:t>selector:pseudo-class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property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value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endParaRPr lang="en-US" dirty="0"/>
          </a:p>
          <a:p>
            <a:endParaRPr lang="en-US" dirty="0"/>
          </a:p>
        </p:txBody>
      </p:sp>
      <p:pic>
        <p:nvPicPr>
          <p:cNvPr id="5" name="Picture 4">
            <a:extLst>
              <a:ext uri="{FF2B5EF4-FFF2-40B4-BE49-F238E27FC236}">
                <a16:creationId xmlns:a16="http://schemas.microsoft.com/office/drawing/2014/main" id="{B2024D07-9F1D-4A6F-99E1-3F00954D6340}"/>
              </a:ext>
            </a:extLst>
          </p:cNvPr>
          <p:cNvPicPr>
            <a:picLocks noChangeAspect="1"/>
          </p:cNvPicPr>
          <p:nvPr/>
        </p:nvPicPr>
        <p:blipFill>
          <a:blip r:embed="rId2"/>
          <a:stretch>
            <a:fillRect/>
          </a:stretch>
        </p:blipFill>
        <p:spPr>
          <a:xfrm>
            <a:off x="7063354" y="1644363"/>
            <a:ext cx="4317324" cy="1784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582AFE39-AC4A-483F-B633-6F8373D8B71A}"/>
              </a:ext>
            </a:extLst>
          </p:cNvPr>
          <p:cNvPicPr>
            <a:picLocks noChangeAspect="1"/>
          </p:cNvPicPr>
          <p:nvPr/>
        </p:nvPicPr>
        <p:blipFill>
          <a:blip r:embed="rId3"/>
          <a:stretch>
            <a:fillRect/>
          </a:stretch>
        </p:blipFill>
        <p:spPr>
          <a:xfrm>
            <a:off x="5472359" y="3968699"/>
            <a:ext cx="5908319" cy="2489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4950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Pseudo Classes in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Add three images and style them using the </a:t>
            </a:r>
            <a:r>
              <a:rPr lang="en-US" b="1" dirty="0">
                <a:solidFill>
                  <a:schemeClr val="accent6"/>
                </a:solidFill>
              </a:rPr>
              <a:t>hover </a:t>
            </a:r>
            <a:r>
              <a:rPr lang="en-US" dirty="0"/>
              <a:t>class of CSS. So when we hover the mouse on the image gets highlighted.</a:t>
            </a:r>
          </a:p>
          <a:p>
            <a:r>
              <a:rPr lang="en-US" dirty="0"/>
              <a:t>Also create a Navbar in our HTML Page.</a:t>
            </a:r>
          </a:p>
          <a:p>
            <a:r>
              <a:rPr lang="en-US" dirty="0"/>
              <a:t>In this exercise we will also see how to apply styling on the child elements using the parent element..</a:t>
            </a:r>
          </a:p>
          <a:p>
            <a:endParaRPr lang="en-US" dirty="0"/>
          </a:p>
          <a:p>
            <a:r>
              <a:rPr lang="en-US" dirty="0"/>
              <a:t>Code Links:</a:t>
            </a:r>
          </a:p>
          <a:p>
            <a:pPr marL="285750" indent="-285750">
              <a:buFontTx/>
              <a:buChar char="-"/>
            </a:pPr>
            <a:r>
              <a:rPr lang="en-US" dirty="0"/>
              <a:t>cssbasics.html</a:t>
            </a:r>
            <a:r>
              <a:rPr lang="en-US" b="1" dirty="0"/>
              <a:t> </a:t>
            </a:r>
            <a:endParaRPr lang="en-US" b="1" dirty="0">
              <a:solidFill>
                <a:schemeClr val="accent6"/>
              </a:solidFill>
            </a:endParaRPr>
          </a:p>
        </p:txBody>
      </p:sp>
      <p:pic>
        <p:nvPicPr>
          <p:cNvPr id="4" name="Picture 3">
            <a:extLst>
              <a:ext uri="{FF2B5EF4-FFF2-40B4-BE49-F238E27FC236}">
                <a16:creationId xmlns:a16="http://schemas.microsoft.com/office/drawing/2014/main" id="{626CD66D-91B5-478F-839D-7C5043B6EDA1}"/>
              </a:ext>
            </a:extLst>
          </p:cNvPr>
          <p:cNvPicPr>
            <a:picLocks noChangeAspect="1"/>
          </p:cNvPicPr>
          <p:nvPr/>
        </p:nvPicPr>
        <p:blipFill>
          <a:blip r:embed="rId2"/>
          <a:stretch>
            <a:fillRect/>
          </a:stretch>
        </p:blipFill>
        <p:spPr>
          <a:xfrm>
            <a:off x="7325249" y="2561158"/>
            <a:ext cx="4098157" cy="3783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2819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4236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b="0" i="0" dirty="0">
                <a:effectLst/>
              </a:rPr>
              <a:t>In </a:t>
            </a:r>
            <a:r>
              <a:rPr lang="en-US" b="0" i="0" u="none" strike="noStrike" dirty="0">
                <a:effectLst/>
              </a:rPr>
              <a:t>external CSS</a:t>
            </a:r>
            <a:r>
              <a:rPr lang="en-US" b="0" i="0" dirty="0">
                <a:effectLst/>
              </a:rPr>
              <a:t>, we link the web pages to the external </a:t>
            </a:r>
            <a:r>
              <a:rPr lang="en-US" b="1" i="0" dirty="0">
                <a:effectLst/>
              </a:rPr>
              <a:t>.css</a:t>
            </a:r>
            <a:r>
              <a:rPr lang="en-US" b="0" i="0" dirty="0">
                <a:effectLst/>
              </a:rPr>
              <a:t> file.</a:t>
            </a:r>
          </a:p>
          <a:p>
            <a:pPr marL="285750" indent="-285750" algn="just">
              <a:lnSpc>
                <a:spcPct val="150000"/>
              </a:lnSpc>
              <a:buFont typeface="Wingdings" panose="05000000000000000000" pitchFamily="2" charset="2"/>
              <a:buChar char="§"/>
            </a:pPr>
            <a:r>
              <a:rPr lang="en-US" b="0" i="0" dirty="0">
                <a:effectLst/>
              </a:rPr>
              <a:t>This CSS type is a more efficient method, especially for styling a large website.</a:t>
            </a:r>
            <a:r>
              <a:rPr lang="en-US" dirty="0"/>
              <a:t> </a:t>
            </a:r>
            <a:r>
              <a:rPr lang="en-US" b="0" i="0" dirty="0">
                <a:effectLst/>
              </a:rPr>
              <a:t>By editing one </a:t>
            </a:r>
            <a:r>
              <a:rPr lang="en-US" b="1" i="0" dirty="0">
                <a:effectLst/>
              </a:rPr>
              <a:t>.css</a:t>
            </a:r>
            <a:r>
              <a:rPr lang="en-US" b="0" i="0" dirty="0">
                <a:effectLst/>
              </a:rPr>
              <a:t> file, you can change your entire site at once.</a:t>
            </a:r>
          </a:p>
          <a:p>
            <a:pPr marL="285750" indent="-285750" algn="just">
              <a:lnSpc>
                <a:spcPct val="150000"/>
              </a:lnSpc>
              <a:buFont typeface="Wingdings" panose="05000000000000000000" pitchFamily="2" charset="2"/>
              <a:buChar char="§"/>
            </a:pPr>
            <a:r>
              <a:rPr lang="en-US" b="0" i="0" dirty="0">
                <a:effectLst/>
              </a:rPr>
              <a:t>Since the CSS code is in a separate document, your HTML files will have a cleaner structure and are smaller in size.</a:t>
            </a:r>
          </a:p>
          <a:p>
            <a:pPr marL="285750" indent="-285750" algn="just">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p:txBody>
      </p:sp>
      <p:pic>
        <p:nvPicPr>
          <p:cNvPr id="4" name="Picture 3">
            <a:extLst>
              <a:ext uri="{FF2B5EF4-FFF2-40B4-BE49-F238E27FC236}">
                <a16:creationId xmlns:a16="http://schemas.microsoft.com/office/drawing/2014/main" id="{4C8F88B8-2ECD-405B-84A9-1BEB0F246E8A}"/>
              </a:ext>
            </a:extLst>
          </p:cNvPr>
          <p:cNvPicPr>
            <a:picLocks noChangeAspect="1"/>
          </p:cNvPicPr>
          <p:nvPr/>
        </p:nvPicPr>
        <p:blipFill>
          <a:blip r:embed="rId2"/>
          <a:stretch>
            <a:fillRect/>
          </a:stretch>
        </p:blipFill>
        <p:spPr>
          <a:xfrm>
            <a:off x="5842585" y="3657640"/>
            <a:ext cx="5516645" cy="2050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356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CSS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use the External style CSS to style our HTML page.</a:t>
            </a:r>
          </a:p>
          <a:p>
            <a:r>
              <a:rPr lang="en-US" dirty="0"/>
              <a:t>We will also style our table element to demonstrate the concept of styling the child elements.</a:t>
            </a:r>
          </a:p>
          <a:p>
            <a:endParaRPr lang="en-US" dirty="0"/>
          </a:p>
          <a:p>
            <a:r>
              <a:rPr lang="en-US" dirty="0"/>
              <a:t>Exercise code:</a:t>
            </a:r>
          </a:p>
          <a:p>
            <a:pPr marL="285750" indent="-285750">
              <a:buFontTx/>
              <a:buChar char="-"/>
            </a:pPr>
            <a:r>
              <a:rPr lang="en-US" dirty="0"/>
              <a:t>cssbasics.html</a:t>
            </a:r>
          </a:p>
          <a:p>
            <a:pPr marL="285750" indent="-285750">
              <a:buFontTx/>
              <a:buChar char="-"/>
            </a:pPr>
            <a:r>
              <a:rPr lang="en-US" dirty="0"/>
              <a:t>mystyle.css</a:t>
            </a:r>
          </a:p>
        </p:txBody>
      </p:sp>
      <p:pic>
        <p:nvPicPr>
          <p:cNvPr id="6" name="Picture 5">
            <a:extLst>
              <a:ext uri="{FF2B5EF4-FFF2-40B4-BE49-F238E27FC236}">
                <a16:creationId xmlns:a16="http://schemas.microsoft.com/office/drawing/2014/main" id="{1F1F5879-40B3-479A-AD98-ABD691352FEE}"/>
              </a:ext>
            </a:extLst>
          </p:cNvPr>
          <p:cNvPicPr>
            <a:picLocks noChangeAspect="1"/>
          </p:cNvPicPr>
          <p:nvPr/>
        </p:nvPicPr>
        <p:blipFill>
          <a:blip r:embed="rId2"/>
          <a:stretch>
            <a:fillRect/>
          </a:stretch>
        </p:blipFill>
        <p:spPr>
          <a:xfrm>
            <a:off x="452972" y="4249886"/>
            <a:ext cx="3768682" cy="1461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8B86276-7B42-4BBA-B912-6C508B420A81}"/>
              </a:ext>
            </a:extLst>
          </p:cNvPr>
          <p:cNvPicPr>
            <a:picLocks noChangeAspect="1"/>
          </p:cNvPicPr>
          <p:nvPr/>
        </p:nvPicPr>
        <p:blipFill>
          <a:blip r:embed="rId3"/>
          <a:stretch>
            <a:fillRect/>
          </a:stretch>
        </p:blipFill>
        <p:spPr>
          <a:xfrm>
            <a:off x="6361220" y="2370063"/>
            <a:ext cx="5177023" cy="3341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651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CDA52AC-B003-43B7-89F6-C5232EF45B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49" r="23262"/>
          <a:stretch/>
        </p:blipFill>
        <p:spPr bwMode="auto">
          <a:xfrm>
            <a:off x="9958935" y="2409485"/>
            <a:ext cx="1225900" cy="13857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1891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JavaScript is the </a:t>
            </a:r>
            <a:r>
              <a:rPr lang="en-US" b="1" i="0" dirty="0">
                <a:solidFill>
                  <a:srgbClr val="000000"/>
                </a:solidFill>
                <a:effectLst/>
              </a:rPr>
              <a:t>Programming Language</a:t>
            </a:r>
            <a:r>
              <a:rPr lang="en-US" b="0" i="0" dirty="0">
                <a:solidFill>
                  <a:srgbClr val="000000"/>
                </a:solidFill>
                <a:effectLst/>
              </a:rPr>
              <a:t> for the Web. Simply, JavaScript is browser’s programming language.</a:t>
            </a:r>
          </a:p>
          <a:p>
            <a:pPr marL="285750" indent="-285750" algn="just">
              <a:buFont typeface="Wingdings" panose="05000000000000000000" pitchFamily="2" charset="2"/>
              <a:buChar char="§"/>
            </a:pPr>
            <a:r>
              <a:rPr lang="en-US" dirty="0">
                <a:solidFill>
                  <a:srgbClr val="000000"/>
                </a:solidFill>
              </a:rPr>
              <a:t>Every browser directly understand JavaScript.</a:t>
            </a:r>
          </a:p>
          <a:p>
            <a:pPr marL="285750" indent="-285750" algn="just">
              <a:buFont typeface="Wingdings" panose="05000000000000000000" pitchFamily="2" charset="2"/>
              <a:buChar char="§"/>
            </a:pPr>
            <a:r>
              <a:rPr lang="en-US" dirty="0"/>
              <a:t>Java and Java Script are completely different in their design, purpose and usage.</a:t>
            </a:r>
          </a:p>
          <a:p>
            <a:pPr marL="285750" indent="-285750" algn="just">
              <a:buFont typeface="Wingdings" panose="05000000000000000000" pitchFamily="2" charset="2"/>
              <a:buChar char="§"/>
            </a:pPr>
            <a:r>
              <a:rPr lang="en-US" b="0" i="0" dirty="0">
                <a:solidFill>
                  <a:srgbClr val="000000"/>
                </a:solidFill>
                <a:effectLst/>
              </a:rPr>
              <a:t>JavaScript is the world's most popular programming language.</a:t>
            </a:r>
            <a:endParaRPr lang="en-US" dirty="0"/>
          </a:p>
          <a:p>
            <a:pPr marL="285750" indent="-285750" algn="just">
              <a:buFont typeface="Wingdings" panose="05000000000000000000" pitchFamily="2" charset="2"/>
              <a:buChar char="§"/>
            </a:pPr>
            <a:r>
              <a:rPr lang="en-US" b="0" i="0" dirty="0">
                <a:solidFill>
                  <a:srgbClr val="10162F"/>
                </a:solidFill>
                <a:effectLst/>
              </a:rPr>
              <a:t>JavaScript is among the most powerful and flexible programming languages of the web. It powers the dynamic behavior on most websites.</a:t>
            </a:r>
            <a:endParaRPr lang="en-US" dirty="0"/>
          </a:p>
          <a:p>
            <a:pPr marL="285750" indent="-285750" algn="just">
              <a:buFont typeface="Wingdings" panose="05000000000000000000" pitchFamily="2" charset="2"/>
              <a:buChar char="§"/>
            </a:pPr>
            <a:r>
              <a:rPr lang="en-US" dirty="0">
                <a:solidFill>
                  <a:srgbClr val="000000"/>
                </a:solidFill>
              </a:rPr>
              <a:t>There are two types of JavaScript:</a:t>
            </a:r>
          </a:p>
          <a:p>
            <a:pPr marL="800100" lvl="1" indent="-342900" algn="just">
              <a:buFont typeface="+mj-lt"/>
              <a:buAutoNum type="arabicPeriod"/>
            </a:pPr>
            <a:r>
              <a:rPr lang="en-US" dirty="0">
                <a:solidFill>
                  <a:srgbClr val="000000"/>
                </a:solidFill>
              </a:rPr>
              <a:t>Client-Side JS</a:t>
            </a:r>
          </a:p>
          <a:p>
            <a:pPr marL="800100" lvl="1" indent="-342900" algn="just">
              <a:buFont typeface="+mj-lt"/>
              <a:buAutoNum type="arabicPeriod"/>
            </a:pPr>
            <a:r>
              <a:rPr lang="en-US" dirty="0">
                <a:solidFill>
                  <a:srgbClr val="000000"/>
                </a:solidFill>
              </a:rPr>
              <a:t>Server-Side JS</a:t>
            </a:r>
          </a:p>
          <a:p>
            <a:pPr marL="342900" indent="-342900" algn="just">
              <a:buFont typeface="+mj-lt"/>
              <a:buAutoNum type="arabicPeriod"/>
            </a:pPr>
            <a:endParaRPr lang="en-US" dirty="0">
              <a:solidFill>
                <a:srgbClr val="000000"/>
              </a:solidFill>
            </a:endParaRPr>
          </a:p>
          <a:p>
            <a:pPr algn="just"/>
            <a:r>
              <a:rPr lang="en-US" b="1" dirty="0">
                <a:solidFill>
                  <a:schemeClr val="accent6"/>
                </a:solidFill>
              </a:rPr>
              <a:t>Client-Side JS:</a:t>
            </a:r>
          </a:p>
          <a:p>
            <a:pPr marL="285750" indent="-285750" algn="just">
              <a:buFont typeface="Wingdings" panose="05000000000000000000" pitchFamily="2" charset="2"/>
              <a:buChar char="§"/>
            </a:pPr>
            <a:r>
              <a:rPr lang="en-US" dirty="0">
                <a:solidFill>
                  <a:srgbClr val="000000"/>
                </a:solidFill>
              </a:rPr>
              <a:t>When the JS code runs on the client side (browser), then it is known as Client-side JS.</a:t>
            </a:r>
          </a:p>
          <a:p>
            <a:pPr marL="285750" indent="-285750" algn="just">
              <a:buFont typeface="Wingdings" panose="05000000000000000000" pitchFamily="2" charset="2"/>
              <a:buChar char="§"/>
            </a:pPr>
            <a:r>
              <a:rPr lang="en-US" dirty="0">
                <a:solidFill>
                  <a:srgbClr val="000000"/>
                </a:solidFill>
              </a:rPr>
              <a:t>It is simple, easy and used in web development.</a:t>
            </a:r>
          </a:p>
          <a:p>
            <a:pPr marL="285750" indent="-285750" algn="just">
              <a:buFont typeface="Wingdings" panose="05000000000000000000" pitchFamily="2" charset="2"/>
              <a:buChar char="§"/>
            </a:pPr>
            <a:r>
              <a:rPr lang="en-US" dirty="0">
                <a:solidFill>
                  <a:srgbClr val="000000"/>
                </a:solidFill>
              </a:rPr>
              <a:t>Since the code runs on client side, it is extremely fast and we can test/debug it directly in browser.</a:t>
            </a:r>
          </a:p>
          <a:p>
            <a:pPr marL="285750" indent="-285750" algn="just">
              <a:buFont typeface="Wingdings" panose="05000000000000000000" pitchFamily="2" charset="2"/>
              <a:buChar char="§"/>
            </a:pPr>
            <a:endParaRPr lang="en-US" dirty="0">
              <a:solidFill>
                <a:srgbClr val="000000"/>
              </a:solidFill>
            </a:endParaRPr>
          </a:p>
          <a:p>
            <a:pPr algn="just"/>
            <a:r>
              <a:rPr lang="en-US" b="1" dirty="0">
                <a:solidFill>
                  <a:schemeClr val="accent6"/>
                </a:solidFill>
              </a:rPr>
              <a:t>Server-side JS:</a:t>
            </a:r>
          </a:p>
          <a:p>
            <a:pPr marL="285750" indent="-285750" algn="just">
              <a:buFont typeface="Wingdings" panose="05000000000000000000" pitchFamily="2" charset="2"/>
              <a:buChar char="§"/>
            </a:pPr>
            <a:r>
              <a:rPr lang="en-US" dirty="0"/>
              <a:t>When the JS code runs on the server side, then it is known as Server Side JS.</a:t>
            </a:r>
          </a:p>
          <a:p>
            <a:pPr marL="285750" indent="-285750" algn="just">
              <a:buFont typeface="Wingdings" panose="05000000000000000000" pitchFamily="2" charset="2"/>
              <a:buChar char="§"/>
            </a:pPr>
            <a:r>
              <a:rPr lang="en-US" dirty="0"/>
              <a:t>This gives a benefit to developer to learn only one language with which they can code on both side.</a:t>
            </a:r>
          </a:p>
          <a:p>
            <a:pPr marL="285750" indent="-285750" algn="just">
              <a:buFont typeface="Wingdings" panose="05000000000000000000" pitchFamily="2" charset="2"/>
              <a:buChar char="§"/>
            </a:pPr>
            <a:r>
              <a:rPr lang="en-US" dirty="0"/>
              <a:t>Server side JS can be used to validate data, db look ups, send mails, trigger integration.</a:t>
            </a:r>
          </a:p>
          <a:p>
            <a:pPr marL="285750" indent="-285750" algn="just">
              <a:buFont typeface="Wingdings" panose="05000000000000000000" pitchFamily="2" charset="2"/>
              <a:buChar char="§"/>
            </a:pPr>
            <a:r>
              <a:rPr lang="en-US" dirty="0"/>
              <a:t>NodeJS is one of the example of Server Side JS. (It is a framework developed to work on server side).</a:t>
            </a:r>
          </a:p>
        </p:txBody>
      </p:sp>
    </p:spTree>
    <p:extLst>
      <p:ext uri="{BB962C8B-B14F-4D97-AF65-F5344CB8AC3E}">
        <p14:creationId xmlns:p14="http://schemas.microsoft.com/office/powerpoint/2010/main" val="157489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89"/>
            <a:ext cx="8148706"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SAPUI5 is an HTML5 framework for creating cross-platform, enterprise-grade web applications in an efficient way.</a:t>
            </a:r>
          </a:p>
          <a:p>
            <a:pPr marL="285750" indent="-285750" algn="just">
              <a:buFont typeface="Wingdings" panose="05000000000000000000" pitchFamily="2" charset="2"/>
              <a:buChar char="§"/>
            </a:pPr>
            <a:r>
              <a:rPr lang="en-US" b="0" i="0" dirty="0">
                <a:effectLst/>
              </a:rPr>
              <a:t>SAPUI5 (SAP user interface for HTML5) is a collection of </a:t>
            </a:r>
            <a:r>
              <a:rPr lang="en-US" i="0" dirty="0">
                <a:effectLst/>
              </a:rPr>
              <a:t>libraries</a:t>
            </a:r>
            <a:r>
              <a:rPr lang="en-US" b="0" i="0" dirty="0">
                <a:effectLst/>
              </a:rPr>
              <a:t> that you can use to build desktop and mobile applications that run in a browser. </a:t>
            </a:r>
            <a:endParaRPr lang="en-US" dirty="0"/>
          </a:p>
          <a:p>
            <a:pPr marL="285750" indent="-285750" algn="just">
              <a:buFont typeface="Wingdings" panose="05000000000000000000" pitchFamily="2" charset="2"/>
              <a:buChar char="§"/>
            </a:pPr>
            <a:r>
              <a:rPr lang="en-US" b="1" dirty="0"/>
              <a:t>In simple words</a:t>
            </a:r>
            <a:r>
              <a:rPr lang="en-US" dirty="0"/>
              <a:t>: SAP UI5 is a </a:t>
            </a:r>
            <a:r>
              <a:rPr lang="en-US" b="1" u="sng" dirty="0"/>
              <a:t>framework</a:t>
            </a:r>
            <a:r>
              <a:rPr lang="en-US" dirty="0"/>
              <a:t> which is used to develop </a:t>
            </a:r>
            <a:r>
              <a:rPr lang="en-US" b="1" u="sng" dirty="0"/>
              <a:t>Responsive</a:t>
            </a:r>
            <a:r>
              <a:rPr lang="en-US" dirty="0"/>
              <a:t> web applications to run on any platform, any browser and any OS.</a:t>
            </a:r>
          </a:p>
        </p:txBody>
      </p:sp>
      <p:pic>
        <p:nvPicPr>
          <p:cNvPr id="1028" name="Picture 4" descr="ui5/webcomponents-icons-tnt - npm">
            <a:extLst>
              <a:ext uri="{FF2B5EF4-FFF2-40B4-BE49-F238E27FC236}">
                <a16:creationId xmlns:a16="http://schemas.microsoft.com/office/drawing/2014/main" id="{E33DCAFD-AB93-40F7-B4EF-8348C32AA4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54" t="4813" r="16726" b="5814"/>
          <a:stretch/>
        </p:blipFill>
        <p:spPr bwMode="auto">
          <a:xfrm>
            <a:off x="8600551" y="940071"/>
            <a:ext cx="3369589" cy="186653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a:extLst>
              <a:ext uri="{FF2B5EF4-FFF2-40B4-BE49-F238E27FC236}">
                <a16:creationId xmlns:a16="http://schemas.microsoft.com/office/drawing/2014/main" id="{FEBB9DE4-6FDD-4433-9BDF-4C5022D666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 t="4302" r="3035" b="10666"/>
          <a:stretch/>
        </p:blipFill>
        <p:spPr bwMode="auto">
          <a:xfrm>
            <a:off x="8600551" y="3311706"/>
            <a:ext cx="3496826" cy="1768510"/>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F384C86B-88D4-4BDC-B57F-3DCB53B05BB0}"/>
              </a:ext>
            </a:extLst>
          </p:cNvPr>
          <p:cNvSpPr txBox="1"/>
          <p:nvPr/>
        </p:nvSpPr>
        <p:spPr>
          <a:xfrm>
            <a:off x="261764" y="2913262"/>
            <a:ext cx="8269287" cy="2957861"/>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b="1" dirty="0">
                <a:solidFill>
                  <a:srgbClr val="FF0000"/>
                </a:solidFill>
              </a:rPr>
              <a:t>Responsive web Application</a:t>
            </a:r>
            <a:r>
              <a:rPr lang="en-US" b="1" dirty="0"/>
              <a:t>: </a:t>
            </a:r>
            <a:r>
              <a:rPr lang="en-US" b="0" i="0" dirty="0">
                <a:effectLst/>
              </a:rPr>
              <a:t>It refers </a:t>
            </a:r>
            <a:r>
              <a:rPr lang="en-US" b="1" i="0" dirty="0">
                <a:effectLst/>
              </a:rPr>
              <a:t>to the web apps that adapt different screen sizes</a:t>
            </a:r>
            <a:r>
              <a:rPr lang="en-US" b="0" i="0" dirty="0">
                <a:effectLst/>
              </a:rPr>
              <a:t>, so the content looks great on any screen size</a:t>
            </a:r>
            <a:r>
              <a:rPr lang="en-US" b="1" i="0" dirty="0">
                <a:effectLst/>
              </a:rPr>
              <a:t>.</a:t>
            </a:r>
          </a:p>
          <a:p>
            <a:pPr marL="285750" indent="-285750" algn="just">
              <a:lnSpc>
                <a:spcPct val="150000"/>
              </a:lnSpc>
              <a:buFont typeface="Wingdings" panose="05000000000000000000" pitchFamily="2" charset="2"/>
              <a:buChar char="q"/>
            </a:pPr>
            <a:r>
              <a:rPr lang="en-US" b="1" dirty="0">
                <a:solidFill>
                  <a:srgbClr val="FF0000"/>
                </a:solidFill>
              </a:rPr>
              <a:t>Framework</a:t>
            </a:r>
            <a:r>
              <a:rPr lang="en-US" b="1" dirty="0"/>
              <a:t>: </a:t>
            </a:r>
            <a:r>
              <a:rPr lang="en-US" b="0" i="0" dirty="0">
                <a:effectLst/>
              </a:rPr>
              <a:t>A framework in programming is a tool that provides </a:t>
            </a:r>
            <a:r>
              <a:rPr lang="en-US" b="1" i="0" dirty="0">
                <a:effectLst/>
              </a:rPr>
              <a:t>ready-made components</a:t>
            </a:r>
            <a:r>
              <a:rPr lang="en-US" b="0" i="0" dirty="0">
                <a:effectLst/>
              </a:rPr>
              <a:t> or solutions that are customized in order to </a:t>
            </a:r>
            <a:r>
              <a:rPr lang="en-US" b="1" i="0" dirty="0">
                <a:effectLst/>
              </a:rPr>
              <a:t>speed up development</a:t>
            </a:r>
            <a:r>
              <a:rPr lang="en-US" b="0" i="0" dirty="0">
                <a:effectLst/>
              </a:rPr>
              <a:t>. </a:t>
            </a:r>
            <a:r>
              <a:rPr lang="en-US" dirty="0"/>
              <a:t>In simple word a framework is a </a:t>
            </a:r>
            <a:r>
              <a:rPr lang="en-US" b="1" dirty="0"/>
              <a:t>collection of Libraries</a:t>
            </a:r>
            <a:r>
              <a:rPr lang="en-US" dirty="0"/>
              <a:t>.</a:t>
            </a:r>
          </a:p>
          <a:p>
            <a:pPr marL="285750" indent="-285750" algn="just">
              <a:lnSpc>
                <a:spcPct val="150000"/>
              </a:lnSpc>
              <a:buFont typeface="Wingdings" panose="05000000000000000000" pitchFamily="2" charset="2"/>
              <a:buChar char="q"/>
            </a:pPr>
            <a:r>
              <a:rPr lang="en-US" b="1" dirty="0">
                <a:solidFill>
                  <a:schemeClr val="accent6"/>
                </a:solidFill>
              </a:rPr>
              <a:t>Library</a:t>
            </a:r>
            <a:r>
              <a:rPr lang="en-US" b="1" dirty="0"/>
              <a:t>: </a:t>
            </a:r>
            <a:r>
              <a:rPr lang="en-US" dirty="0"/>
              <a:t>Collection of classes.</a:t>
            </a:r>
          </a:p>
          <a:p>
            <a:pPr marL="285750" indent="-285750" algn="just">
              <a:lnSpc>
                <a:spcPct val="150000"/>
              </a:lnSpc>
              <a:buFont typeface="Wingdings" panose="05000000000000000000" pitchFamily="2" charset="2"/>
              <a:buChar char="q"/>
            </a:pPr>
            <a:r>
              <a:rPr lang="en-US" b="1" dirty="0">
                <a:solidFill>
                  <a:schemeClr val="accent6"/>
                </a:solidFill>
              </a:rPr>
              <a:t>Classes</a:t>
            </a:r>
            <a:r>
              <a:rPr lang="en-US" b="1" dirty="0"/>
              <a:t>: </a:t>
            </a:r>
            <a:r>
              <a:rPr lang="en-US" dirty="0"/>
              <a:t>Collection of methods, Attributes, Events.</a:t>
            </a:r>
          </a:p>
        </p:txBody>
      </p:sp>
    </p:spTree>
    <p:extLst>
      <p:ext uri="{BB962C8B-B14F-4D97-AF65-F5344CB8AC3E}">
        <p14:creationId xmlns:p14="http://schemas.microsoft.com/office/powerpoint/2010/main" val="1567770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Usage of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373359"/>
          </a:xfrm>
          <a:prstGeom prst="rect">
            <a:avLst/>
          </a:prstGeom>
          <a:noFill/>
        </p:spPr>
        <p:txBody>
          <a:bodyPr wrap="square" rtlCol="0">
            <a:spAutoFit/>
          </a:bodyPr>
          <a:lstStyle/>
          <a:p>
            <a:pPr marL="342900" indent="-342900">
              <a:lnSpc>
                <a:spcPct val="150000"/>
              </a:lnSpc>
              <a:buFontTx/>
              <a:buChar char="-"/>
            </a:pPr>
            <a:r>
              <a:rPr lang="en-US" dirty="0"/>
              <a:t>JS can used to show output to user.</a:t>
            </a:r>
          </a:p>
          <a:p>
            <a:pPr marL="342900" indent="-342900">
              <a:lnSpc>
                <a:spcPct val="150000"/>
              </a:lnSpc>
              <a:buFontTx/>
              <a:buChar char="-"/>
            </a:pPr>
            <a:r>
              <a:rPr lang="en-US" dirty="0"/>
              <a:t>It is used to Validate user input.</a:t>
            </a:r>
          </a:p>
          <a:p>
            <a:pPr marL="342900" indent="-342900">
              <a:lnSpc>
                <a:spcPct val="150000"/>
              </a:lnSpc>
              <a:buFontTx/>
              <a:buChar char="-"/>
            </a:pPr>
            <a:r>
              <a:rPr lang="en-US" dirty="0"/>
              <a:t>We can change the CSS at runtime using the JavaScript. </a:t>
            </a:r>
          </a:p>
          <a:p>
            <a:pPr marL="342900" indent="-342900">
              <a:lnSpc>
                <a:spcPct val="150000"/>
              </a:lnSpc>
              <a:buFontTx/>
              <a:buChar char="-"/>
            </a:pPr>
            <a:r>
              <a:rPr lang="en-US" dirty="0"/>
              <a:t>Manipulate the DOM</a:t>
            </a:r>
          </a:p>
          <a:p>
            <a:pPr marL="342900" indent="-342900">
              <a:lnSpc>
                <a:spcPct val="150000"/>
              </a:lnSpc>
              <a:buFontTx/>
              <a:buChar char="-"/>
            </a:pPr>
            <a:r>
              <a:rPr lang="en-US" dirty="0"/>
              <a:t>Access the HTML Elements and their properties/values</a:t>
            </a:r>
          </a:p>
          <a:p>
            <a:pPr marL="342900" indent="-342900">
              <a:lnSpc>
                <a:spcPct val="150000"/>
              </a:lnSpc>
              <a:buFontTx/>
              <a:buChar char="-"/>
            </a:pPr>
            <a:r>
              <a:rPr lang="en-US" dirty="0"/>
              <a:t>Send call to server</a:t>
            </a:r>
          </a:p>
          <a:p>
            <a:pPr marL="342900" indent="-342900">
              <a:lnSpc>
                <a:spcPct val="150000"/>
              </a:lnSpc>
              <a:buFontTx/>
              <a:buChar char="-"/>
            </a:pPr>
            <a:r>
              <a:rPr lang="en-US" dirty="0"/>
              <a:t>Develop Application logic</a:t>
            </a:r>
          </a:p>
          <a:p>
            <a:pPr marL="342900" indent="-342900">
              <a:lnSpc>
                <a:spcPct val="150000"/>
              </a:lnSpc>
              <a:buFontTx/>
              <a:buChar char="-"/>
            </a:pPr>
            <a:r>
              <a:rPr lang="en-US" b="0" i="0" dirty="0">
                <a:solidFill>
                  <a:srgbClr val="000000"/>
                </a:solidFill>
                <a:effectLst/>
                <a:latin typeface="inter-regular"/>
              </a:rPr>
              <a:t>To display dialog boxes and pop-up windows.</a:t>
            </a:r>
          </a:p>
        </p:txBody>
      </p:sp>
    </p:spTree>
    <p:extLst>
      <p:ext uri="{BB962C8B-B14F-4D97-AF65-F5344CB8AC3E}">
        <p14:creationId xmlns:p14="http://schemas.microsoft.com/office/powerpoint/2010/main" val="313105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54614" cy="5632311"/>
          </a:xfrm>
          <a:prstGeom prst="rect">
            <a:avLst/>
          </a:prstGeom>
          <a:noFill/>
        </p:spPr>
        <p:txBody>
          <a:bodyPr wrap="square" rtlCol="0">
            <a:spAutoFit/>
          </a:bodyPr>
          <a:lstStyle/>
          <a:p>
            <a:pPr marL="285750" indent="-285750" algn="just" defTabSz="914126">
              <a:buFontTx/>
              <a:buChar char="-"/>
            </a:pPr>
            <a:r>
              <a:rPr lang="en-US" dirty="0">
                <a:solidFill>
                  <a:prstClr val="black"/>
                </a:solidFill>
              </a:rPr>
              <a:t>JavaScript is case-sensitive. E.g value and Value are not same (80% developers does case-sensitive errors)</a:t>
            </a:r>
          </a:p>
          <a:p>
            <a:pPr marL="285750" indent="-285750" algn="just" defTabSz="914126">
              <a:buFontTx/>
              <a:buChar char="-"/>
            </a:pPr>
            <a:r>
              <a:rPr lang="en-US" dirty="0">
                <a:solidFill>
                  <a:prstClr val="black"/>
                </a:solidFill>
              </a:rPr>
              <a:t>Every statement in JS ends with semi-column (;).</a:t>
            </a:r>
          </a:p>
          <a:p>
            <a:pPr marL="285750" indent="-285750" algn="just" defTabSz="914126">
              <a:buFontTx/>
              <a:buChar char="-"/>
            </a:pPr>
            <a:r>
              <a:rPr lang="en-US" dirty="0"/>
              <a:t>The variable names and function names follow camel-case naming convention which means first letter of first word is small and next consecutive word’s first letter is caps</a:t>
            </a:r>
            <a:r>
              <a:rPr lang="en-US" dirty="0">
                <a:solidFill>
                  <a:prstClr val="black"/>
                </a:solidFill>
              </a:rPr>
              <a:t>.</a:t>
            </a:r>
          </a:p>
          <a:p>
            <a:pPr marL="742950" lvl="1" indent="-285750" algn="just" defTabSz="914126">
              <a:buFontTx/>
              <a:buChar char="-"/>
            </a:pPr>
            <a:r>
              <a:rPr lang="en-US" b="1" dirty="0">
                <a:solidFill>
                  <a:prstClr val="black"/>
                </a:solidFill>
              </a:rPr>
              <a:t>Ex:- </a:t>
            </a:r>
          </a:p>
          <a:p>
            <a:pPr marL="1200150" lvl="2" indent="-285750" algn="just" defTabSz="914126">
              <a:buFontTx/>
              <a:buChar char="-"/>
            </a:pPr>
            <a:r>
              <a:rPr lang="en-US" dirty="0">
                <a:solidFill>
                  <a:prstClr val="black"/>
                </a:solidFill>
              </a:rPr>
              <a:t>iloveindia </a:t>
            </a:r>
            <a:r>
              <a:rPr lang="en-US" dirty="0">
                <a:solidFill>
                  <a:prstClr val="black"/>
                </a:solidFill>
                <a:sym typeface="Wingdings" panose="05000000000000000000" pitchFamily="2" charset="2"/>
              </a:rPr>
              <a:t> iLoveIndia</a:t>
            </a:r>
          </a:p>
          <a:p>
            <a:pPr marL="1200150" lvl="2" indent="-285750" algn="just" defTabSz="914126">
              <a:buFontTx/>
              <a:buChar char="-"/>
            </a:pPr>
            <a:r>
              <a:rPr lang="en-US" dirty="0">
                <a:solidFill>
                  <a:prstClr val="black"/>
                </a:solidFill>
                <a:sym typeface="Wingdings" panose="05000000000000000000" pitchFamily="2" charset="2"/>
              </a:rPr>
              <a:t>wearelearningJS  weAreLearningJs</a:t>
            </a:r>
          </a:p>
          <a:p>
            <a:pPr marL="285750" indent="-285750" algn="just" defTabSz="914126">
              <a:buFontTx/>
              <a:buChar char="-"/>
            </a:pPr>
            <a:r>
              <a:rPr lang="en-US" dirty="0">
                <a:solidFill>
                  <a:prstClr val="black"/>
                </a:solidFill>
              </a:rPr>
              <a:t>We can declare variable in JS without specifying any data type, </a:t>
            </a:r>
            <a:r>
              <a:rPr lang="en-US" dirty="0"/>
              <a:t>based on the value assigned the data type is automatically picked</a:t>
            </a:r>
            <a:r>
              <a:rPr lang="en-US" dirty="0">
                <a:solidFill>
                  <a:prstClr val="black"/>
                </a:solidFill>
              </a:rPr>
              <a:t>, the keyword to declare variable is </a:t>
            </a:r>
            <a:r>
              <a:rPr lang="en-US" b="1" dirty="0">
                <a:solidFill>
                  <a:prstClr val="black"/>
                </a:solidFill>
              </a:rPr>
              <a:t>var.</a:t>
            </a:r>
          </a:p>
          <a:p>
            <a:pPr marL="285750" indent="-285750" algn="just" defTabSz="914126">
              <a:buFontTx/>
              <a:buChar char="-"/>
            </a:pPr>
            <a:r>
              <a:rPr lang="en-US" dirty="0">
                <a:sym typeface="Wingdings" panose="05000000000000000000" pitchFamily="2" charset="2"/>
              </a:rPr>
              <a:t>Java script unlike other programming language is a </a:t>
            </a:r>
            <a:r>
              <a:rPr lang="en-US" b="1" i="1" dirty="0">
                <a:sym typeface="Wingdings" panose="05000000000000000000" pitchFamily="2" charset="2"/>
              </a:rPr>
              <a:t>asynchronous non-blocking </a:t>
            </a:r>
            <a:r>
              <a:rPr lang="en-US" b="1" i="1" dirty="0" err="1">
                <a:sym typeface="Wingdings" panose="05000000000000000000" pitchFamily="2" charset="2"/>
              </a:rPr>
              <a:t>i</a:t>
            </a:r>
            <a:r>
              <a:rPr lang="en-US" b="1" i="1" dirty="0">
                <a:sym typeface="Wingdings" panose="05000000000000000000" pitchFamily="2" charset="2"/>
              </a:rPr>
              <a:t>/o.</a:t>
            </a:r>
          </a:p>
          <a:p>
            <a:pPr marL="285750" indent="-285750" algn="just">
              <a:buFontTx/>
              <a:buChar char="-"/>
            </a:pPr>
            <a:r>
              <a:rPr lang="en-US" dirty="0">
                <a:sym typeface="Wingdings" panose="05000000000000000000" pitchFamily="2" charset="2"/>
              </a:rPr>
              <a:t>JS offers 2 built-in objects</a:t>
            </a:r>
          </a:p>
          <a:p>
            <a:pPr marL="895243" lvl="1" indent="-285750" algn="just">
              <a:buFontTx/>
              <a:buChar char="-"/>
            </a:pPr>
            <a:r>
              <a:rPr lang="en-US" b="1" dirty="0">
                <a:sym typeface="Wingdings" panose="05000000000000000000" pitchFamily="2" charset="2"/>
              </a:rPr>
              <a:t>document – </a:t>
            </a:r>
            <a:r>
              <a:rPr lang="en-US" dirty="0">
                <a:sym typeface="Wingdings" panose="05000000000000000000" pitchFamily="2" charset="2"/>
              </a:rPr>
              <a:t>the object of DOM, using this object we can access HTML elements of our page.</a:t>
            </a:r>
            <a:endParaRPr lang="en-US" b="1" dirty="0">
              <a:sym typeface="Wingdings" panose="05000000000000000000" pitchFamily="2" charset="2"/>
            </a:endParaRPr>
          </a:p>
          <a:p>
            <a:pPr marL="895243" lvl="1" indent="-285750" algn="just">
              <a:buFontTx/>
              <a:buChar char="-"/>
            </a:pPr>
            <a:r>
              <a:rPr lang="en-US" b="1" dirty="0">
                <a:sym typeface="Wingdings" panose="05000000000000000000" pitchFamily="2" charset="2"/>
              </a:rPr>
              <a:t>window – </a:t>
            </a:r>
            <a:r>
              <a:rPr lang="en-US" dirty="0">
                <a:sym typeface="Wingdings" panose="05000000000000000000" pitchFamily="2" charset="2"/>
              </a:rPr>
              <a:t>it is the object of browser window </a:t>
            </a:r>
          </a:p>
          <a:p>
            <a:pPr marL="342900" indent="-342900" algn="just">
              <a:buFontTx/>
              <a:buChar char="-"/>
            </a:pPr>
            <a:r>
              <a:rPr lang="en-US" dirty="0"/>
              <a:t>Symbols will have special meaning </a:t>
            </a:r>
          </a:p>
          <a:p>
            <a:pPr marL="952393" lvl="1" indent="-342900" algn="just">
              <a:buFontTx/>
              <a:buChar char="-"/>
            </a:pPr>
            <a:r>
              <a:rPr lang="en-US" dirty="0"/>
              <a:t>( ) – parenthesis: Define the function </a:t>
            </a:r>
          </a:p>
          <a:p>
            <a:pPr marL="952393" lvl="1" indent="-342900" algn="just">
              <a:buFontTx/>
              <a:buChar char="-"/>
            </a:pPr>
            <a:r>
              <a:rPr lang="en-US" dirty="0"/>
              <a:t>{ } – braces: Define the Scope , It is used to define { key: value, key: value }</a:t>
            </a:r>
          </a:p>
          <a:p>
            <a:pPr marL="952393" lvl="1" indent="-342900" algn="just">
              <a:buFontTx/>
              <a:buChar char="-"/>
            </a:pPr>
            <a:r>
              <a:rPr lang="en-US" dirty="0"/>
              <a:t>[ ] – bracket: Define the Array [1,3,4,5]-&gt; Array </a:t>
            </a:r>
          </a:p>
          <a:p>
            <a:pPr marL="342900" indent="-342900" algn="just">
              <a:buFontTx/>
              <a:buChar char="-"/>
            </a:pPr>
            <a:r>
              <a:rPr lang="en-US" dirty="0">
                <a:solidFill>
                  <a:prstClr val="black"/>
                </a:solidFill>
              </a:rPr>
              <a:t>In JS = is an assignment operator, == and === are comparison operator, == compare only value and === compare data type and value both.</a:t>
            </a:r>
          </a:p>
          <a:p>
            <a:pPr marL="342900" indent="-342900" algn="just">
              <a:buFontTx/>
              <a:buChar char="-"/>
            </a:pPr>
            <a:r>
              <a:rPr lang="en-US" dirty="0">
                <a:solidFill>
                  <a:prstClr val="black"/>
                </a:solidFill>
              </a:rPr>
              <a:t>We can run JS on Console. To open Console press F12 on the browser window.</a:t>
            </a:r>
            <a:endParaRPr lang="en-US" dirty="0"/>
          </a:p>
        </p:txBody>
      </p:sp>
    </p:spTree>
    <p:extLst>
      <p:ext uri="{BB962C8B-B14F-4D97-AF65-F5344CB8AC3E}">
        <p14:creationId xmlns:p14="http://schemas.microsoft.com/office/powerpoint/2010/main" val="3183351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Variables and Data Types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b="1" dirty="0"/>
              <a:t>Variables: </a:t>
            </a:r>
            <a:r>
              <a:rPr lang="en-US" b="0" i="0" dirty="0">
                <a:effectLst/>
              </a:rPr>
              <a:t>Variables are containers for storing data (storing data values).</a:t>
            </a:r>
          </a:p>
          <a:p>
            <a:pPr algn="just"/>
            <a:r>
              <a:rPr lang="en-US" b="1" dirty="0"/>
              <a:t>Data Types: </a:t>
            </a:r>
            <a:r>
              <a:rPr lang="en-US" b="0" i="0" dirty="0">
                <a:solidFill>
                  <a:srgbClr val="252525"/>
                </a:solidFill>
                <a:effectLst/>
              </a:rPr>
              <a:t>Data types in JavaScript describe the different types or kinds of data that you will be working with and storing in variables.</a:t>
            </a:r>
            <a:endParaRPr lang="en-US" b="1" dirty="0"/>
          </a:p>
        </p:txBody>
      </p:sp>
      <p:grpSp>
        <p:nvGrpSpPr>
          <p:cNvPr id="6" name="Group 5">
            <a:extLst>
              <a:ext uri="{FF2B5EF4-FFF2-40B4-BE49-F238E27FC236}">
                <a16:creationId xmlns:a16="http://schemas.microsoft.com/office/drawing/2014/main" id="{C7E891DE-65F1-4357-B05A-EAD6C0BD5674}"/>
              </a:ext>
            </a:extLst>
          </p:cNvPr>
          <p:cNvGrpSpPr/>
          <p:nvPr/>
        </p:nvGrpSpPr>
        <p:grpSpPr>
          <a:xfrm>
            <a:off x="2045657" y="2097157"/>
            <a:ext cx="8100685" cy="4572202"/>
            <a:chOff x="1461051" y="874643"/>
            <a:chExt cx="9015086" cy="5739848"/>
          </a:xfrm>
        </p:grpSpPr>
        <p:sp>
          <p:nvSpPr>
            <p:cNvPr id="7" name="Rectangle 6">
              <a:extLst>
                <a:ext uri="{FF2B5EF4-FFF2-40B4-BE49-F238E27FC236}">
                  <a16:creationId xmlns:a16="http://schemas.microsoft.com/office/drawing/2014/main" id="{EFAC317B-1DD0-40BD-9A16-87A870AE8665}"/>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9" name="Rectangle 8">
              <a:extLst>
                <a:ext uri="{FF2B5EF4-FFF2-40B4-BE49-F238E27FC236}">
                  <a16:creationId xmlns:a16="http://schemas.microsoft.com/office/drawing/2014/main" id="{6E9EEC47-98C4-41F0-981F-62B9ECCCA64F}"/>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10" name="Rectangle 9">
              <a:extLst>
                <a:ext uri="{FF2B5EF4-FFF2-40B4-BE49-F238E27FC236}">
                  <a16:creationId xmlns:a16="http://schemas.microsoft.com/office/drawing/2014/main" id="{F9D836F1-04AF-42FB-9192-8869526976CB}"/>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11" name="Connector: Elbow 10">
              <a:extLst>
                <a:ext uri="{FF2B5EF4-FFF2-40B4-BE49-F238E27FC236}">
                  <a16:creationId xmlns:a16="http://schemas.microsoft.com/office/drawing/2014/main" id="{C427DD1E-6684-4F8F-AF6A-5416C5A401B6}"/>
                </a:ext>
              </a:extLst>
            </p:cNvPr>
            <p:cNvCxnSpPr>
              <a:stCxn id="7" idx="2"/>
              <a:endCxn id="9"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or: Elbow 11">
              <a:extLst>
                <a:ext uri="{FF2B5EF4-FFF2-40B4-BE49-F238E27FC236}">
                  <a16:creationId xmlns:a16="http://schemas.microsoft.com/office/drawing/2014/main" id="{ABC4BDA7-4660-4702-B46D-E0BEEEEB59D4}"/>
                </a:ext>
              </a:extLst>
            </p:cNvPr>
            <p:cNvCxnSpPr>
              <a:stCxn id="7" idx="2"/>
              <a:endCxn id="10"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4CCBFB81-6A22-44A7-9952-D66610826628}"/>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14" name="Rectangle 13">
              <a:extLst>
                <a:ext uri="{FF2B5EF4-FFF2-40B4-BE49-F238E27FC236}">
                  <a16:creationId xmlns:a16="http://schemas.microsoft.com/office/drawing/2014/main" id="{A7670FC6-4EE4-4902-A45A-06C8AE64CC68}"/>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15" name="Rectangle 14">
              <a:extLst>
                <a:ext uri="{FF2B5EF4-FFF2-40B4-BE49-F238E27FC236}">
                  <a16:creationId xmlns:a16="http://schemas.microsoft.com/office/drawing/2014/main" id="{0D64AE0C-F123-437D-BDC3-7C38E4E13C49}"/>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16" name="Rectangle 15">
              <a:extLst>
                <a:ext uri="{FF2B5EF4-FFF2-40B4-BE49-F238E27FC236}">
                  <a16:creationId xmlns:a16="http://schemas.microsoft.com/office/drawing/2014/main" id="{1DEEE05B-8043-468D-92BB-56694BCEA218}"/>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17" name="Rectangle 16">
              <a:extLst>
                <a:ext uri="{FF2B5EF4-FFF2-40B4-BE49-F238E27FC236}">
                  <a16:creationId xmlns:a16="http://schemas.microsoft.com/office/drawing/2014/main" id="{49A45110-F533-4ADD-8FB8-58F55319AAFA}"/>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18" name="Rectangle 17">
              <a:extLst>
                <a:ext uri="{FF2B5EF4-FFF2-40B4-BE49-F238E27FC236}">
                  <a16:creationId xmlns:a16="http://schemas.microsoft.com/office/drawing/2014/main" id="{49473A91-2A96-45A9-A75D-A7C19C03D24B}"/>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19" name="Connector: Elbow 18">
              <a:extLst>
                <a:ext uri="{FF2B5EF4-FFF2-40B4-BE49-F238E27FC236}">
                  <a16:creationId xmlns:a16="http://schemas.microsoft.com/office/drawing/2014/main" id="{D518DE56-7883-40DA-8D5C-2B60CF426319}"/>
                </a:ext>
              </a:extLst>
            </p:cNvPr>
            <p:cNvCxnSpPr>
              <a:stCxn id="9" idx="2"/>
              <a:endCxn id="18"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FFC1C22F-C551-4F4F-B1F8-E39274F80255}"/>
                </a:ext>
              </a:extLst>
            </p:cNvPr>
            <p:cNvCxnSpPr>
              <a:stCxn id="9" idx="2"/>
              <a:endCxn id="17"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or: Elbow 22">
              <a:extLst>
                <a:ext uri="{FF2B5EF4-FFF2-40B4-BE49-F238E27FC236}">
                  <a16:creationId xmlns:a16="http://schemas.microsoft.com/office/drawing/2014/main" id="{7080B91A-6368-41FF-8A8C-13B6C510E699}"/>
                </a:ext>
              </a:extLst>
            </p:cNvPr>
            <p:cNvCxnSpPr>
              <a:stCxn id="9" idx="2"/>
              <a:endCxn id="16"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Connector: Elbow 23">
              <a:extLst>
                <a:ext uri="{FF2B5EF4-FFF2-40B4-BE49-F238E27FC236}">
                  <a16:creationId xmlns:a16="http://schemas.microsoft.com/office/drawing/2014/main" id="{9E81A089-1CAD-46A0-9F22-310E3C413B40}"/>
                </a:ext>
              </a:extLst>
            </p:cNvPr>
            <p:cNvCxnSpPr>
              <a:stCxn id="9" idx="2"/>
              <a:endCxn id="15"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or: Elbow 24">
              <a:extLst>
                <a:ext uri="{FF2B5EF4-FFF2-40B4-BE49-F238E27FC236}">
                  <a16:creationId xmlns:a16="http://schemas.microsoft.com/office/drawing/2014/main" id="{2BADDA2C-C372-4448-B959-DB97DE923755}"/>
                </a:ext>
              </a:extLst>
            </p:cNvPr>
            <p:cNvCxnSpPr>
              <a:stCxn id="9" idx="2"/>
              <a:endCxn id="14"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08C18618-9CC3-48CE-B9F6-582E036D3E5D}"/>
                </a:ext>
              </a:extLst>
            </p:cNvPr>
            <p:cNvCxnSpPr>
              <a:stCxn id="9" idx="2"/>
              <a:endCxn id="13"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C4B967ED-B4D6-4D74-81AA-69247792AEF6}"/>
                </a:ext>
              </a:extLst>
            </p:cNvPr>
            <p:cNvSpPr/>
            <p:nvPr/>
          </p:nvSpPr>
          <p:spPr>
            <a:xfrm>
              <a:off x="5793917" y="2700886"/>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28" name="Rectangle 27">
              <a:extLst>
                <a:ext uri="{FF2B5EF4-FFF2-40B4-BE49-F238E27FC236}">
                  <a16:creationId xmlns:a16="http://schemas.microsoft.com/office/drawing/2014/main" id="{B9F0B46B-A1AF-4FC3-9245-4917F09C31B9}"/>
                </a:ext>
              </a:extLst>
            </p:cNvPr>
            <p:cNvSpPr/>
            <p:nvPr/>
          </p:nvSpPr>
          <p:spPr>
            <a:xfrm>
              <a:off x="8606692" y="2700886"/>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29" name="Connector: Elbow 28">
              <a:extLst>
                <a:ext uri="{FF2B5EF4-FFF2-40B4-BE49-F238E27FC236}">
                  <a16:creationId xmlns:a16="http://schemas.microsoft.com/office/drawing/2014/main" id="{518B9F86-1287-498F-B8A0-458D089FF192}"/>
                </a:ext>
              </a:extLst>
            </p:cNvPr>
            <p:cNvCxnSpPr>
              <a:stCxn id="10" idx="2"/>
              <a:endCxn id="27" idx="0"/>
            </p:cNvCxnSpPr>
            <p:nvPr/>
          </p:nvCxnSpPr>
          <p:spPr>
            <a:xfrm rot="5400000">
              <a:off x="7216108" y="1781966"/>
              <a:ext cx="431451"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53EC43F9-F7DD-4BD4-B938-598CF64887CA}"/>
                </a:ext>
              </a:extLst>
            </p:cNvPr>
            <p:cNvCxnSpPr>
              <a:stCxn id="10" idx="2"/>
              <a:endCxn id="28" idx="0"/>
            </p:cNvCxnSpPr>
            <p:nvPr/>
          </p:nvCxnSpPr>
          <p:spPr>
            <a:xfrm rot="16200000" flipH="1">
              <a:off x="8622495" y="1781966"/>
              <a:ext cx="431451"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75077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5632311"/>
          </a:xfrm>
          <a:prstGeom prst="rect">
            <a:avLst/>
          </a:prstGeom>
          <a:noFill/>
        </p:spPr>
        <p:txBody>
          <a:bodyPr wrap="square" rtlCol="0">
            <a:spAutoFit/>
          </a:bodyPr>
          <a:lstStyle/>
          <a:p>
            <a:r>
              <a:rPr lang="en-US" b="1" dirty="0">
                <a:solidFill>
                  <a:schemeClr val="accent6"/>
                </a:solidFill>
              </a:rPr>
              <a:t>Array</a:t>
            </a:r>
          </a:p>
          <a:p>
            <a:pPr marL="285750" indent="-285750">
              <a:buFont typeface="Wingdings" panose="05000000000000000000" pitchFamily="2" charset="2"/>
              <a:buChar char="§"/>
            </a:pPr>
            <a:r>
              <a:rPr lang="en-US" b="0" i="0" dirty="0">
                <a:solidFill>
                  <a:srgbClr val="273239"/>
                </a:solidFill>
                <a:effectLst/>
              </a:rPr>
              <a:t>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a:t>
            </a:r>
            <a:endParaRPr lang="en-US" b="1" i="0" dirty="0">
              <a:solidFill>
                <a:srgbClr val="273239"/>
              </a:solidFill>
              <a:effectLst/>
            </a:endParaRPr>
          </a:p>
          <a:p>
            <a:pPr marL="285750" indent="-285750">
              <a:buFont typeface="Wingdings" panose="05000000000000000000" pitchFamily="2" charset="2"/>
              <a:buChar char="§"/>
            </a:pPr>
            <a:r>
              <a:rPr lang="en-US" b="0" i="0" dirty="0">
                <a:solidFill>
                  <a:srgbClr val="273239"/>
                </a:solidFill>
                <a:effectLst/>
              </a:rPr>
              <a:t>One can access the elements of an array by calling the index number such as 0, 1, 2, 3, …, etc.</a:t>
            </a:r>
          </a:p>
          <a:p>
            <a:pPr marL="285750" indent="-285750">
              <a:buFont typeface="Wingdings" panose="05000000000000000000" pitchFamily="2" charset="2"/>
              <a:buChar char="§"/>
            </a:pPr>
            <a:r>
              <a:rPr lang="en-US" dirty="0">
                <a:solidFill>
                  <a:srgbClr val="273239"/>
                </a:solidFill>
              </a:rPr>
              <a:t>Index in an array always starts with ‘0’ (zero).</a:t>
            </a:r>
            <a:endParaRPr lang="en-US" b="1" dirty="0">
              <a:solidFill>
                <a:srgbClr val="273239"/>
              </a:solidFill>
            </a:endParaRPr>
          </a:p>
          <a:p>
            <a:pPr marL="285750" indent="-285750">
              <a:buFont typeface="Wingdings" panose="05000000000000000000" pitchFamily="2" charset="2"/>
              <a:buChar char="§"/>
            </a:pPr>
            <a:r>
              <a:rPr lang="en-US" b="0" i="0" dirty="0">
                <a:solidFill>
                  <a:srgbClr val="273239"/>
                </a:solidFill>
                <a:effectLst/>
              </a:rPr>
              <a:t>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p>
          <a:p>
            <a:pPr marL="285750" indent="-285750">
              <a:buFont typeface="Wingdings" panose="05000000000000000000" pitchFamily="2" charset="2"/>
              <a:buChar char="§"/>
            </a:pPr>
            <a:r>
              <a:rPr lang="en-US" dirty="0">
                <a:solidFill>
                  <a:srgbClr val="273239"/>
                </a:solidFill>
              </a:rPr>
              <a:t>Syntax to define an array</a:t>
            </a:r>
          </a:p>
          <a:p>
            <a:pPr lvl="1"/>
            <a:r>
              <a:rPr lang="en-US" dirty="0"/>
              <a:t>var arrName = [item0, item1,….];</a:t>
            </a:r>
          </a:p>
          <a:p>
            <a:pPr marL="0" lvl="1"/>
            <a:endParaRPr lang="en-US" dirty="0"/>
          </a:p>
          <a:p>
            <a:pPr marL="0" lvl="1"/>
            <a:r>
              <a:rPr lang="en-US" b="1" dirty="0">
                <a:solidFill>
                  <a:schemeClr val="accent6"/>
                </a:solidFill>
              </a:rPr>
              <a:t>Object</a:t>
            </a:r>
          </a:p>
          <a:p>
            <a:pPr marL="285750" lvl="1" indent="-285750">
              <a:buFont typeface="Wingdings" panose="05000000000000000000" pitchFamily="2" charset="2"/>
              <a:buChar char="§"/>
            </a:pP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a:t>
            </a:r>
            <a:endParaRPr lang="en-US" b="1" i="0" dirty="0">
              <a:solidFill>
                <a:srgbClr val="181717"/>
              </a:solidFill>
              <a:effectLst/>
            </a:endParaRPr>
          </a:p>
          <a:p>
            <a:pPr marL="285750" lvl="1" indent="-285750">
              <a:buFont typeface="Wingdings" panose="05000000000000000000" pitchFamily="2" charset="2"/>
              <a:buChar char="§"/>
            </a:pPr>
            <a:r>
              <a:rPr lang="en-US" b="0" i="0" dirty="0">
                <a:solidFill>
                  <a:srgbClr val="181717"/>
                </a:solidFill>
                <a:effectLst/>
              </a:rPr>
              <a:t>Objects are same as variables in JavaScript, the only difference is that an object holds multiple values in terms of properties and methods.</a:t>
            </a:r>
          </a:p>
          <a:p>
            <a:pPr marL="285750" lvl="1" indent="-285750">
              <a:buFont typeface="Wingdings" panose="05000000000000000000" pitchFamily="2" charset="2"/>
              <a:buChar char="§"/>
            </a:pPr>
            <a:r>
              <a:rPr lang="en-US" dirty="0">
                <a:solidFill>
                  <a:srgbClr val="181717"/>
                </a:solidFill>
              </a:rPr>
              <a:t>Syntax to define an Object</a:t>
            </a:r>
          </a:p>
          <a:p>
            <a:r>
              <a:rPr lang="en-US" dirty="0"/>
              <a:t>	var oObjName = { “prop”: value, </a:t>
            </a:r>
          </a:p>
          <a:p>
            <a:pPr lvl="2"/>
            <a:r>
              <a:rPr lang="en-US" dirty="0"/>
              <a:t>	               “prop”: value,</a:t>
            </a:r>
          </a:p>
          <a:p>
            <a:pPr lvl="2"/>
            <a:r>
              <a:rPr lang="en-US" dirty="0"/>
              <a:t>	               “prop”: value }</a:t>
            </a:r>
            <a:endParaRPr lang="en-US" b="1" dirty="0"/>
          </a:p>
          <a:p>
            <a:pPr marL="0" lvl="1"/>
            <a:r>
              <a:rPr lang="en-US" b="1" dirty="0"/>
              <a:t>Note:</a:t>
            </a:r>
          </a:p>
          <a:p>
            <a:pPr marL="285750" lvl="1" indent="-285750">
              <a:buFont typeface="Wingdings" panose="05000000000000000000" pitchFamily="2" charset="2"/>
              <a:buChar char="§"/>
            </a:pPr>
            <a:r>
              <a:rPr lang="en-US" b="1" dirty="0"/>
              <a:t>JSON </a:t>
            </a:r>
            <a:r>
              <a:rPr lang="en-US" dirty="0"/>
              <a:t>stands for</a:t>
            </a:r>
            <a:r>
              <a:rPr lang="en-US" b="1" dirty="0"/>
              <a:t> </a:t>
            </a:r>
            <a:r>
              <a:rPr lang="en-US" dirty="0"/>
              <a:t>Java Script Object Notation.</a:t>
            </a:r>
            <a:endParaRPr lang="en-US" b="1" dirty="0"/>
          </a:p>
          <a:p>
            <a:pPr marL="285750" lvl="1" indent="-285750">
              <a:buFont typeface="Wingdings" panose="05000000000000000000" pitchFamily="2" charset="2"/>
              <a:buChar char="§"/>
            </a:pPr>
            <a:r>
              <a:rPr lang="en-US" dirty="0"/>
              <a:t>We can validate JSON over jsonlint </a:t>
            </a:r>
            <a:r>
              <a:rPr lang="en-US" dirty="0">
                <a:hlinkClick r:id="rId2"/>
              </a:rPr>
              <a:t>https://jsonlint.com</a:t>
            </a:r>
            <a:endParaRPr lang="en-US" dirty="0"/>
          </a:p>
        </p:txBody>
      </p:sp>
      <p:sp>
        <p:nvSpPr>
          <p:cNvPr id="7" name="TextBox 6">
            <a:extLst>
              <a:ext uri="{FF2B5EF4-FFF2-40B4-BE49-F238E27FC236}">
                <a16:creationId xmlns:a16="http://schemas.microsoft.com/office/drawing/2014/main" id="{AE31A176-1A9B-448A-8E97-5CE5341B2F71}"/>
              </a:ext>
            </a:extLst>
          </p:cNvPr>
          <p:cNvSpPr txBox="1"/>
          <p:nvPr/>
        </p:nvSpPr>
        <p:spPr>
          <a:xfrm>
            <a:off x="7036069" y="2435366"/>
            <a:ext cx="4057021" cy="9848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AE1AF13-8CA5-45FD-9256-9C3EB5286A8E}"/>
              </a:ext>
            </a:extLst>
          </p:cNvPr>
          <p:cNvSpPr txBox="1"/>
          <p:nvPr/>
        </p:nvSpPr>
        <p:spPr>
          <a:xfrm>
            <a:off x="6120649" y="4201474"/>
            <a:ext cx="4057021"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Example of an Object</a:t>
            </a:r>
          </a:p>
          <a:p>
            <a:r>
              <a:rPr lang="en-US" dirty="0"/>
              <a:t>{</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r>
              <a:rPr lang="en-US" dirty="0"/>
              <a:t>}</a:t>
            </a:r>
          </a:p>
        </p:txBody>
      </p:sp>
      <p:sp>
        <p:nvSpPr>
          <p:cNvPr id="10" name="TextBox 9">
            <a:extLst>
              <a:ext uri="{FF2B5EF4-FFF2-40B4-BE49-F238E27FC236}">
                <a16:creationId xmlns:a16="http://schemas.microsoft.com/office/drawing/2014/main" id="{C0F4CDD2-1BFA-4425-A444-F56A1D137882}"/>
              </a:ext>
            </a:extLst>
          </p:cNvPr>
          <p:cNvSpPr txBox="1"/>
          <p:nvPr/>
        </p:nvSpPr>
        <p:spPr>
          <a:xfrm>
            <a:off x="10529205" y="4361828"/>
            <a:ext cx="1127770" cy="369332"/>
          </a:xfrm>
          <a:prstGeom prst="rect">
            <a:avLst/>
          </a:prstGeom>
          <a:noFill/>
        </p:spPr>
        <p:txBody>
          <a:bodyPr wrap="square" rtlCol="0">
            <a:spAutoFit/>
          </a:bodyPr>
          <a:lstStyle/>
          <a:p>
            <a:r>
              <a:rPr lang="en-US" dirty="0"/>
              <a:t>Entity set</a:t>
            </a:r>
          </a:p>
        </p:txBody>
      </p:sp>
      <p:sp>
        <p:nvSpPr>
          <p:cNvPr id="11" name="TextBox 10">
            <a:extLst>
              <a:ext uri="{FF2B5EF4-FFF2-40B4-BE49-F238E27FC236}">
                <a16:creationId xmlns:a16="http://schemas.microsoft.com/office/drawing/2014/main" id="{94E3F2E4-36F3-4D3B-8913-511CC21379A6}"/>
              </a:ext>
            </a:extLst>
          </p:cNvPr>
          <p:cNvSpPr txBox="1"/>
          <p:nvPr/>
        </p:nvSpPr>
        <p:spPr>
          <a:xfrm>
            <a:off x="10529205" y="5755744"/>
            <a:ext cx="1476269" cy="646331"/>
          </a:xfrm>
          <a:prstGeom prst="rect">
            <a:avLst/>
          </a:prstGeom>
          <a:noFill/>
        </p:spPr>
        <p:txBody>
          <a:bodyPr wrap="square" rtlCol="0">
            <a:spAutoFit/>
          </a:bodyPr>
          <a:lstStyle/>
          <a:p>
            <a:r>
              <a:rPr lang="en-US" dirty="0"/>
              <a:t>Elements or properties</a:t>
            </a:r>
          </a:p>
        </p:txBody>
      </p:sp>
      <p:cxnSp>
        <p:nvCxnSpPr>
          <p:cNvPr id="6" name="Straight Arrow Connector 5">
            <a:extLst>
              <a:ext uri="{FF2B5EF4-FFF2-40B4-BE49-F238E27FC236}">
                <a16:creationId xmlns:a16="http://schemas.microsoft.com/office/drawing/2014/main" id="{FDE9C457-8035-492F-910C-C25834FFBDD9}"/>
              </a:ext>
            </a:extLst>
          </p:cNvPr>
          <p:cNvCxnSpPr>
            <a:cxnSpLocks/>
            <a:endCxn id="10" idx="1"/>
          </p:cNvCxnSpPr>
          <p:nvPr/>
        </p:nvCxnSpPr>
        <p:spPr>
          <a:xfrm flipV="1">
            <a:off x="7636747" y="4546494"/>
            <a:ext cx="2892458" cy="28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CC096D-D449-4426-A948-49FAD22A4FC1}"/>
              </a:ext>
            </a:extLst>
          </p:cNvPr>
          <p:cNvCxnSpPr/>
          <p:nvPr/>
        </p:nvCxnSpPr>
        <p:spPr>
          <a:xfrm>
            <a:off x="7958295" y="5265336"/>
            <a:ext cx="2570910" cy="81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D205DB-8463-43D9-88FD-B2636CE8533C}"/>
              </a:ext>
            </a:extLst>
          </p:cNvPr>
          <p:cNvCxnSpPr/>
          <p:nvPr/>
        </p:nvCxnSpPr>
        <p:spPr>
          <a:xfrm>
            <a:off x="7767376" y="5838092"/>
            <a:ext cx="2761829" cy="2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BDEF2-1030-46FA-84E9-E9842924D8EC}"/>
              </a:ext>
            </a:extLst>
          </p:cNvPr>
          <p:cNvCxnSpPr/>
          <p:nvPr/>
        </p:nvCxnSpPr>
        <p:spPr>
          <a:xfrm>
            <a:off x="8149159" y="6078909"/>
            <a:ext cx="2380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449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JS Basics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Understand some basic coding of JavaScript in the browser Console.</a:t>
            </a:r>
          </a:p>
          <a:p>
            <a:endParaRPr lang="en-US" dirty="0"/>
          </a:p>
          <a:p>
            <a:r>
              <a:rPr lang="en-US" dirty="0"/>
              <a:t>Code link:</a:t>
            </a:r>
          </a:p>
          <a:p>
            <a:pPr marL="285750" indent="-285750">
              <a:buFontTx/>
              <a:buChar char="-"/>
            </a:pPr>
            <a:r>
              <a:rPr lang="en-US" dirty="0"/>
              <a:t>JSBasics</a:t>
            </a:r>
          </a:p>
        </p:txBody>
      </p:sp>
      <p:pic>
        <p:nvPicPr>
          <p:cNvPr id="2050" name="Picture 2">
            <a:extLst>
              <a:ext uri="{FF2B5EF4-FFF2-40B4-BE49-F238E27FC236}">
                <a16:creationId xmlns:a16="http://schemas.microsoft.com/office/drawing/2014/main" id="{E7BB3DEC-666D-42A2-ACF6-B7BD098F1F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710"/>
          <a:stretch/>
        </p:blipFill>
        <p:spPr bwMode="auto">
          <a:xfrm>
            <a:off x="7079769" y="1835459"/>
            <a:ext cx="4105066" cy="3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2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algn="just"/>
            <a:r>
              <a:rPr lang="en-US" dirty="0"/>
              <a:t>JavaScript can be applied to an HTML Page in three ways</a:t>
            </a:r>
          </a:p>
          <a:p>
            <a:pPr marL="342900" indent="-342900" algn="just">
              <a:buAutoNum type="arabicPeriod"/>
            </a:pPr>
            <a:r>
              <a:rPr lang="en-US" sz="1800" b="1" dirty="0">
                <a:solidFill>
                  <a:schemeClr val="accent6"/>
                </a:solidFill>
              </a:rPr>
              <a:t>Inline JS </a:t>
            </a:r>
            <a:r>
              <a:rPr lang="en-US" sz="1800" dirty="0"/>
              <a:t>– The script code is applied at html element level using </a:t>
            </a:r>
            <a:r>
              <a:rPr lang="en-US" sz="1800" dirty="0">
                <a:hlinkClick r:id="rId2"/>
              </a:rPr>
              <a:t>events</a:t>
            </a:r>
            <a:r>
              <a:rPr lang="en-US" sz="1800" dirty="0"/>
              <a:t> e.g., onclick, ondblclick, onhover, onkeypress. This is not recommended as its not reusable.</a:t>
            </a:r>
          </a:p>
          <a:p>
            <a:pPr marL="342900" indent="-342900" algn="just">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lgn="just">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a:endParaRPr lang="en-US" dirty="0"/>
          </a:p>
          <a:p>
            <a:pPr algn="just"/>
            <a:r>
              <a:rPr lang="en-US" dirty="0"/>
              <a:t>List of JavaScript Events: </a:t>
            </a:r>
          </a:p>
          <a:p>
            <a:pPr algn="just"/>
            <a:r>
              <a:rPr lang="en-US" dirty="0">
                <a:hlinkClick r:id="rId2"/>
              </a:rPr>
              <a:t>https://www.w3schools.com/jsref/dom_obj_event.asp</a:t>
            </a:r>
            <a:endParaRPr lang="en-US" dirty="0"/>
          </a:p>
          <a:p>
            <a:pPr algn="just"/>
            <a:endParaRPr lang="en-US" dirty="0"/>
          </a:p>
          <a:p>
            <a:pPr algn="just"/>
            <a:endParaRPr lang="en-US" dirty="0"/>
          </a:p>
          <a:p>
            <a:pPr algn="just"/>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pPr algn="just"/>
            <a:r>
              <a:rPr lang="en-US" sz="1800" b="1" dirty="0"/>
              <a:t>getElement</a:t>
            </a:r>
            <a:r>
              <a:rPr lang="en-US" sz="1800" b="1" dirty="0">
                <a:solidFill>
                  <a:srgbClr val="FF0000"/>
                </a:solidFill>
              </a:rPr>
              <a:t>s</a:t>
            </a:r>
            <a:r>
              <a:rPr lang="en-US" sz="1800" b="1" dirty="0"/>
              <a:t>ByClassName</a:t>
            </a:r>
          </a:p>
          <a:p>
            <a:pPr algn="just"/>
            <a:r>
              <a:rPr lang="en-US" sz="1800" b="1" dirty="0"/>
              <a:t>getElement</a:t>
            </a:r>
            <a:r>
              <a:rPr lang="en-US" sz="1800" b="1" dirty="0">
                <a:solidFill>
                  <a:srgbClr val="FF0000"/>
                </a:solidFill>
              </a:rPr>
              <a:t>s</a:t>
            </a:r>
            <a:r>
              <a:rPr lang="en-US" sz="1800" b="1" dirty="0"/>
              <a:t>ByTagName</a:t>
            </a:r>
          </a:p>
          <a:p>
            <a:pPr algn="just"/>
            <a:r>
              <a:rPr lang="en-US" sz="1800" b="1" dirty="0"/>
              <a:t>getElementById</a:t>
            </a:r>
            <a:endParaRPr lang="en-US" sz="1800" dirty="0"/>
          </a:p>
          <a:p>
            <a:pPr algn="just"/>
            <a:endParaRPr lang="en-US" dirty="0"/>
          </a:p>
        </p:txBody>
      </p:sp>
    </p:spTree>
    <p:extLst>
      <p:ext uri="{BB962C8B-B14F-4D97-AF65-F5344CB8AC3E}">
        <p14:creationId xmlns:p14="http://schemas.microsoft.com/office/powerpoint/2010/main" val="2538753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t>JSBasics.html</a:t>
            </a:r>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t>JSBasics.html</a:t>
            </a:r>
          </a:p>
        </p:txBody>
      </p:sp>
    </p:spTree>
    <p:extLst>
      <p:ext uri="{BB962C8B-B14F-4D97-AF65-F5344CB8AC3E}">
        <p14:creationId xmlns:p14="http://schemas.microsoft.com/office/powerpoint/2010/main" val="3780424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t>JSBascis.html</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2"/>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3"/>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t>JSBasics.html</a:t>
            </a:r>
          </a:p>
        </p:txBody>
      </p:sp>
    </p:spTree>
    <p:extLst>
      <p:ext uri="{BB962C8B-B14F-4D97-AF65-F5344CB8AC3E}">
        <p14:creationId xmlns:p14="http://schemas.microsoft.com/office/powerpoint/2010/main" val="4059248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757751"/>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666807" y="1923114"/>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7657" y="4454982"/>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8578" y="4449043"/>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9499" y="4436865"/>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28114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19998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18792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9892" y="4740247"/>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70813" y="4728068"/>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8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our code, press </a:t>
            </a:r>
            <a:r>
              <a:rPr lang="en-US" sz="1799" b="1" dirty="0">
                <a:solidFill>
                  <a:schemeClr val="accent6"/>
                </a:solidFill>
                <a:latin typeface="Calibri"/>
              </a:rPr>
              <a:t>F12</a:t>
            </a:r>
            <a:r>
              <a:rPr lang="en-US" sz="1799" dirty="0">
                <a:solidFill>
                  <a:prstClr val="black"/>
                </a:solidFill>
                <a:latin typeface="Calibri"/>
              </a:rPr>
              <a:t> in browser window and go to the </a:t>
            </a:r>
            <a:r>
              <a:rPr lang="en-US" sz="1799" b="1" dirty="0">
                <a:solidFill>
                  <a:schemeClr val="accent6"/>
                </a:solidFill>
                <a:latin typeface="Calibri"/>
              </a:rPr>
              <a:t>Source</a:t>
            </a:r>
            <a:r>
              <a:rPr lang="en-US" sz="1799" dirty="0">
                <a:solidFill>
                  <a:prstClr val="black"/>
                </a:solidFill>
                <a:latin typeface="Calibri"/>
              </a:rPr>
              <a:t> tab. In source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shown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2"/>
          <a:stretch>
            <a:fillRect/>
          </a:stretch>
        </p:blipFill>
        <p:spPr>
          <a:xfrm>
            <a:off x="1018307" y="5935056"/>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solidFill>
                  <a:schemeClr val="accent6"/>
                </a:solidFill>
              </a:rPr>
              <a:t>Console</a:t>
            </a:r>
            <a:r>
              <a:rPr lang="en-US" dirty="0"/>
              <a:t>: It is the place where we run the JavaScript Code and Print the output for testing and Debugging</a:t>
            </a:r>
          </a:p>
          <a:p>
            <a:pPr algn="just"/>
            <a:r>
              <a:rPr lang="en-US" b="1" dirty="0">
                <a:solidFill>
                  <a:schemeClr val="accent6"/>
                </a:solidFill>
              </a:rPr>
              <a:t>Elements</a:t>
            </a:r>
            <a:r>
              <a:rPr lang="en-US" dirty="0"/>
              <a:t>: It shows the DOM of the current page open in browser.</a:t>
            </a:r>
          </a:p>
          <a:p>
            <a:pPr algn="just"/>
            <a:r>
              <a:rPr lang="en-US" b="1" dirty="0">
                <a:solidFill>
                  <a:schemeClr val="accent6"/>
                </a:solidFill>
              </a:rPr>
              <a:t>Source</a:t>
            </a:r>
            <a:r>
              <a:rPr lang="en-US" dirty="0"/>
              <a:t>: All the JavaScript code of the app or page will be visible here. We can also debug the code form here.</a:t>
            </a:r>
          </a:p>
          <a:p>
            <a:pPr algn="just"/>
            <a:r>
              <a:rPr lang="en-US" b="1" dirty="0">
                <a:solidFill>
                  <a:schemeClr val="accent6"/>
                </a:solidFill>
              </a:rPr>
              <a:t>Network</a:t>
            </a:r>
            <a:r>
              <a:rPr lang="en-US" b="1" dirty="0"/>
              <a:t>: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5770426"/>
          </a:xfrm>
          <a:prstGeom prst="rect">
            <a:avLst/>
          </a:prstGeom>
          <a:noFill/>
        </p:spPr>
        <p:txBody>
          <a:bodyPr wrap="square" rtlCol="0">
            <a:spAutoFit/>
          </a:bodyPr>
          <a:lstStyle/>
          <a:p>
            <a:pPr marL="285750" indent="-285750">
              <a:buFont typeface="Wingdings" panose="05000000000000000000" pitchFamily="2" charset="2"/>
              <a:buChar char="§"/>
            </a:pPr>
            <a:r>
              <a:rPr lang="en-US" dirty="0"/>
              <a:t>jQuery is a java script library, which is </a:t>
            </a:r>
            <a:r>
              <a:rPr lang="en-US" sz="1799" dirty="0">
                <a:solidFill>
                  <a:prstClr val="black"/>
                </a:solidFill>
                <a:latin typeface="Calibri"/>
              </a:rPr>
              <a:t>used to simplify our JS code.</a:t>
            </a:r>
          </a:p>
          <a:p>
            <a:pPr marL="285750" indent="-285750">
              <a:buFont typeface="Wingdings" panose="05000000000000000000" pitchFamily="2" charset="2"/>
              <a:buChar char="§"/>
            </a:pPr>
            <a:r>
              <a:rPr lang="en-US" dirty="0"/>
              <a:t>The moto is to minimize JS code size. </a:t>
            </a:r>
          </a:p>
          <a:p>
            <a:endParaRPr lang="en-US" dirty="0"/>
          </a:p>
          <a:p>
            <a:r>
              <a:rPr lang="en-US" b="1" dirty="0"/>
              <a:t>Why we use jQuery?</a:t>
            </a:r>
          </a:p>
          <a:p>
            <a:pPr marL="342900" indent="-342900">
              <a:lnSpc>
                <a:spcPct val="150000"/>
              </a:lnSpc>
              <a:buFont typeface="Wingdings" panose="05000000000000000000" pitchFamily="2" charset="2"/>
              <a:buChar char="§"/>
            </a:pPr>
            <a:r>
              <a:rPr lang="en-US" dirty="0"/>
              <a:t>It’s free to use (Open Source)</a:t>
            </a:r>
          </a:p>
          <a:p>
            <a:pPr marL="342900" indent="-342900">
              <a:lnSpc>
                <a:spcPct val="150000"/>
              </a:lnSpc>
              <a:buFont typeface="Wingdings" panose="05000000000000000000" pitchFamily="2" charset="2"/>
              <a:buChar char="§"/>
            </a:pPr>
            <a:r>
              <a:rPr lang="en-US" dirty="0"/>
              <a:t>Used by top software companies like google, Netflix, etc.</a:t>
            </a:r>
          </a:p>
          <a:p>
            <a:pPr marL="342900" indent="-342900">
              <a:lnSpc>
                <a:spcPct val="150000"/>
              </a:lnSpc>
              <a:buFont typeface="Wingdings" panose="05000000000000000000" pitchFamily="2" charset="2"/>
              <a:buChar char="§"/>
            </a:pPr>
            <a:r>
              <a:rPr lang="en-US" dirty="0"/>
              <a:t>Light weight JS library</a:t>
            </a:r>
          </a:p>
          <a:p>
            <a:pPr marL="342900" indent="-342900">
              <a:lnSpc>
                <a:spcPct val="150000"/>
              </a:lnSpc>
              <a:buFont typeface="Wingdings" panose="05000000000000000000" pitchFamily="2" charset="2"/>
              <a:buChar char="§"/>
            </a:pPr>
            <a:r>
              <a:rPr lang="en-US" b="0" i="0" dirty="0">
                <a:solidFill>
                  <a:srgbClr val="000000"/>
                </a:solidFill>
                <a:effectLst/>
              </a:rPr>
              <a:t>jQuery greatly simplifies JavaScript programming.</a:t>
            </a:r>
            <a:endParaRPr lang="en-US" dirty="0"/>
          </a:p>
          <a:p>
            <a:pPr marL="342900" indent="-342900">
              <a:lnSpc>
                <a:spcPct val="150000"/>
              </a:lnSpc>
              <a:buFont typeface="Wingdings" panose="05000000000000000000" pitchFamily="2" charset="2"/>
              <a:buChar char="§"/>
            </a:pPr>
            <a:r>
              <a:rPr lang="en-US" dirty="0"/>
              <a:t>Available on internet</a:t>
            </a:r>
          </a:p>
          <a:p>
            <a:pPr marL="342900" indent="-342900">
              <a:lnSpc>
                <a:spcPct val="150000"/>
              </a:lnSpc>
              <a:buFont typeface="Wingdings" panose="05000000000000000000" pitchFamily="2" charset="2"/>
              <a:buChar char="§"/>
            </a:pPr>
            <a:r>
              <a:rPr lang="en-US" dirty="0"/>
              <a:t>Purpose is to </a:t>
            </a:r>
            <a:r>
              <a:rPr lang="en-US" b="1" dirty="0"/>
              <a:t>write less and do more</a:t>
            </a:r>
          </a:p>
          <a:p>
            <a:pPr marL="342900" indent="-342900">
              <a:lnSpc>
                <a:spcPct val="150000"/>
              </a:lnSpc>
              <a:buFont typeface="Wingdings" panose="05000000000000000000" pitchFamily="2" charset="2"/>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p>
          <a:p>
            <a:pPr marL="342900" indent="-342900" defTabSz="914126">
              <a:buAutoNum type="arabicPeriod"/>
            </a:pPr>
            <a:endParaRPr lang="en-US" sz="1799" dirty="0">
              <a:solidFill>
                <a:prstClr val="black"/>
              </a:solidFill>
              <a:latin typeface="Calibri"/>
            </a:endParaRPr>
          </a:p>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2"/>
              </a:rPr>
              <a:t>https://jquery.com</a:t>
            </a:r>
            <a:endParaRPr lang="en-US" sz="1799" b="1" dirty="0">
              <a:solidFill>
                <a:prstClr val="black"/>
              </a:solidFill>
              <a:latin typeface="Calibri"/>
            </a:endParaRP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670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Syntax of jQuery</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444943" cy="4342856"/>
          </a:xfrm>
          <a:prstGeom prst="rect">
            <a:avLst/>
          </a:prstGeom>
          <a:noFill/>
        </p:spPr>
        <p:txBody>
          <a:bodyPr wrap="square" rtlCol="0">
            <a:spAutoFit/>
          </a:bodyPr>
          <a:lstStyle/>
          <a:p>
            <a:pPr algn="just"/>
            <a:r>
              <a:rPr lang="en-US" b="0" i="0" dirty="0">
                <a:solidFill>
                  <a:srgbClr val="000000"/>
                </a:solidFill>
                <a:effectLst/>
              </a:rPr>
              <a:t>The jQuery syntax is tailor-made for </a:t>
            </a:r>
            <a:r>
              <a:rPr lang="en-US" b="1" i="0" dirty="0">
                <a:solidFill>
                  <a:srgbClr val="000000"/>
                </a:solidFill>
                <a:effectLst/>
              </a:rPr>
              <a:t>selecting</a:t>
            </a:r>
            <a:r>
              <a:rPr lang="en-US" b="0" i="0" dirty="0">
                <a:solidFill>
                  <a:srgbClr val="000000"/>
                </a:solidFill>
                <a:effectLst/>
              </a:rPr>
              <a:t> HTML elements and performing some </a:t>
            </a:r>
            <a:r>
              <a:rPr lang="en-US" b="1" i="0" dirty="0">
                <a:solidFill>
                  <a:srgbClr val="000000"/>
                </a:solidFill>
                <a:effectLst/>
              </a:rPr>
              <a:t>action</a:t>
            </a:r>
            <a:r>
              <a:rPr lang="en-US" b="0" i="0" dirty="0">
                <a:solidFill>
                  <a:srgbClr val="000000"/>
                </a:solidFill>
                <a:effectLst/>
              </a:rPr>
              <a:t> on the element(s).</a:t>
            </a:r>
          </a:p>
          <a:p>
            <a:pPr algn="just"/>
            <a:r>
              <a:rPr lang="en-US" b="0" i="0" dirty="0">
                <a:solidFill>
                  <a:srgbClr val="000000"/>
                </a:solidFill>
                <a:effectLst/>
              </a:rPr>
              <a:t>Basic syntax is: </a:t>
            </a:r>
          </a:p>
          <a:p>
            <a:pPr algn="just"/>
            <a:r>
              <a:rPr lang="en-US" dirty="0">
                <a:solidFill>
                  <a:srgbClr val="000000"/>
                </a:solidFill>
              </a:rPr>
              <a:t>	</a:t>
            </a:r>
            <a:r>
              <a:rPr lang="en-US" b="1" i="0" dirty="0">
                <a:solidFill>
                  <a:schemeClr val="accent6"/>
                </a:solidFill>
                <a:effectLst/>
              </a:rPr>
              <a:t>$(</a:t>
            </a:r>
            <a:r>
              <a:rPr lang="en-US" b="1" i="1" dirty="0">
                <a:solidFill>
                  <a:schemeClr val="accent6"/>
                </a:solidFill>
                <a:effectLst/>
              </a:rPr>
              <a:t>selector</a:t>
            </a:r>
            <a:r>
              <a:rPr lang="en-US" b="1" i="0" dirty="0">
                <a:solidFill>
                  <a:schemeClr val="accent6"/>
                </a:solidFill>
                <a:effectLst/>
              </a:rPr>
              <a:t>).</a:t>
            </a:r>
            <a:r>
              <a:rPr lang="en-US" b="1" i="1" dirty="0">
                <a:solidFill>
                  <a:schemeClr val="accent6"/>
                </a:solidFill>
                <a:effectLst/>
              </a:rPr>
              <a:t>action</a:t>
            </a:r>
            <a:r>
              <a:rPr lang="en-US" b="1" i="0" dirty="0">
                <a:solidFill>
                  <a:schemeClr val="accent6"/>
                </a:solidFill>
                <a:effectLst/>
              </a:rPr>
              <a:t>()</a:t>
            </a:r>
          </a:p>
          <a:p>
            <a:pPr algn="just"/>
            <a:endParaRPr lang="en-US" b="1" dirty="0">
              <a:solidFill>
                <a:srgbClr val="000000"/>
              </a:solidFill>
            </a:endParaRPr>
          </a:p>
          <a:p>
            <a:pPr marL="285750" indent="-285750" algn="just">
              <a:buFont typeface="Wingdings" panose="05000000000000000000" pitchFamily="2" charset="2"/>
              <a:buChar char="§"/>
            </a:pPr>
            <a:r>
              <a:rPr lang="en-US" b="1" dirty="0">
                <a:solidFill>
                  <a:schemeClr val="accent6"/>
                </a:solidFill>
              </a:rPr>
              <a:t>$</a:t>
            </a:r>
            <a:r>
              <a:rPr lang="en-US" b="1" dirty="0">
                <a:solidFill>
                  <a:srgbClr val="000000"/>
                </a:solidFill>
              </a:rPr>
              <a:t> </a:t>
            </a:r>
            <a:r>
              <a:rPr lang="en-US" dirty="0">
                <a:solidFill>
                  <a:srgbClr val="000000"/>
                </a:solidFill>
              </a:rPr>
              <a:t>sign indicated to the browser that we want to use jQuery.</a:t>
            </a:r>
          </a:p>
          <a:p>
            <a:pPr marL="285750" indent="-285750" algn="just">
              <a:buFont typeface="Wingdings" panose="05000000000000000000" pitchFamily="2" charset="2"/>
              <a:buChar char="§"/>
            </a:pPr>
            <a:endParaRPr lang="en-US" dirty="0">
              <a:solidFill>
                <a:srgbClr val="000000"/>
              </a:solidFill>
            </a:endParaRPr>
          </a:p>
          <a:p>
            <a:pPr marL="285750" indent="-285750" algn="just">
              <a:buFont typeface="Wingdings" panose="05000000000000000000" pitchFamily="2" charset="2"/>
              <a:buChar char="§"/>
            </a:pPr>
            <a:r>
              <a:rPr lang="en-US" dirty="0">
                <a:solidFill>
                  <a:schemeClr val="accent6"/>
                </a:solidFill>
              </a:rPr>
              <a:t>selector</a:t>
            </a:r>
            <a:r>
              <a:rPr lang="en-US" dirty="0">
                <a:solidFill>
                  <a:srgbClr val="000000"/>
                </a:solidFill>
              </a:rPr>
              <a:t>: selector is same what we have seen in CSS i.e., </a:t>
            </a:r>
            <a:r>
              <a:rPr lang="en-US" b="1" dirty="0">
                <a:solidFill>
                  <a:schemeClr val="accent6"/>
                </a:solidFill>
              </a:rPr>
              <a:t>#id</a:t>
            </a:r>
            <a:r>
              <a:rPr lang="en-US" dirty="0">
                <a:solidFill>
                  <a:srgbClr val="000000"/>
                </a:solidFill>
              </a:rPr>
              <a:t>, </a:t>
            </a:r>
            <a:r>
              <a:rPr lang="en-US" b="1" dirty="0">
                <a:solidFill>
                  <a:schemeClr val="accent6"/>
                </a:solidFill>
              </a:rPr>
              <a:t>.class</a:t>
            </a:r>
            <a:r>
              <a:rPr lang="en-US" dirty="0">
                <a:solidFill>
                  <a:srgbClr val="000000"/>
                </a:solidFill>
              </a:rPr>
              <a:t>, </a:t>
            </a:r>
            <a:r>
              <a:rPr lang="en-US" b="1" dirty="0">
                <a:solidFill>
                  <a:schemeClr val="accent6"/>
                </a:solidFill>
              </a:rPr>
              <a:t>tagName</a:t>
            </a:r>
          </a:p>
          <a:p>
            <a:pPr marL="285750" indent="-285750" algn="just">
              <a:buFont typeface="Wingdings" panose="05000000000000000000" pitchFamily="2" charset="2"/>
              <a:buChar char="§"/>
            </a:pPr>
            <a:endParaRPr lang="en-US" dirty="0">
              <a:solidFill>
                <a:schemeClr val="accent6"/>
              </a:solidFill>
            </a:endParaRPr>
          </a:p>
          <a:p>
            <a:pPr marL="285750" indent="-285750" algn="just">
              <a:buFont typeface="Wingdings" panose="05000000000000000000" pitchFamily="2" charset="2"/>
              <a:buChar char="§"/>
            </a:pPr>
            <a:r>
              <a:rPr lang="en-US" dirty="0">
                <a:solidFill>
                  <a:schemeClr val="accent6"/>
                </a:solidFill>
              </a:rPr>
              <a:t>Action(): </a:t>
            </a:r>
            <a:r>
              <a:rPr lang="en-US" dirty="0"/>
              <a:t>It is a JavaScript Event or Action which we want to perform on the selected element.</a:t>
            </a:r>
          </a:p>
          <a:p>
            <a:pPr marL="285750" indent="-285750" algn="just">
              <a:buFont typeface="Wingdings" panose="05000000000000000000" pitchFamily="2" charset="2"/>
              <a:buChar char="§"/>
            </a:pPr>
            <a:endParaRPr lang="en-US" dirty="0"/>
          </a:p>
          <a:p>
            <a:pPr algn="just"/>
            <a:r>
              <a:rPr lang="en-US" dirty="0"/>
              <a:t>Example:</a:t>
            </a: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$("p").hide() </a:t>
            </a:r>
            <a:r>
              <a:rPr kumimoji="0" lang="en-US" altLang="en-US" b="0" i="0" u="none" strike="noStrike" cap="none" normalizeH="0" baseline="0" dirty="0">
                <a:ln>
                  <a:noFill/>
                </a:ln>
                <a:solidFill>
                  <a:srgbClr val="000000"/>
                </a:solidFill>
                <a:effectLst/>
                <a:latin typeface="+mn-lt"/>
              </a:rPr>
              <a:t>- hides all &lt;p&gt; elements.</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all elements with class="test".</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the element with id="test".</a:t>
            </a:r>
            <a:endParaRPr kumimoji="0" lang="en-US" altLang="en-US" b="0" i="0" u="none" strike="noStrike" cap="none" normalizeH="0" baseline="0" dirty="0">
              <a:ln>
                <a:noFill/>
              </a:ln>
              <a:solidFill>
                <a:schemeClr val="tx1"/>
              </a:solidFill>
              <a:effectLst/>
              <a:latin typeface="+mn-lt"/>
            </a:endParaRPr>
          </a:p>
        </p:txBody>
      </p:sp>
      <p:pic>
        <p:nvPicPr>
          <p:cNvPr id="5" name="Picture 4">
            <a:extLst>
              <a:ext uri="{FF2B5EF4-FFF2-40B4-BE49-F238E27FC236}">
                <a16:creationId xmlns:a16="http://schemas.microsoft.com/office/drawing/2014/main" id="{1A50565F-CF12-4609-81F8-D930796DF4D4}"/>
              </a:ext>
            </a:extLst>
          </p:cNvPr>
          <p:cNvPicPr>
            <a:picLocks noChangeAspect="1"/>
          </p:cNvPicPr>
          <p:nvPr/>
        </p:nvPicPr>
        <p:blipFill>
          <a:blip r:embed="rId2"/>
          <a:stretch>
            <a:fillRect/>
          </a:stretch>
        </p:blipFill>
        <p:spPr>
          <a:xfrm>
            <a:off x="6898742" y="3429000"/>
            <a:ext cx="4481936" cy="28133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3303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effects using jQuery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new file named jQBasic.html in the </a:t>
            </a:r>
            <a:r>
              <a:rPr lang="en-US" b="1" dirty="0">
                <a:solidFill>
                  <a:schemeClr val="accent6"/>
                </a:solidFill>
              </a:rPr>
              <a:t>Basics</a:t>
            </a:r>
            <a:r>
              <a:rPr lang="en-US" dirty="0"/>
              <a:t> folder which we have used for html, css and JavaScript.</a:t>
            </a:r>
          </a:p>
          <a:p>
            <a:pPr marL="285750" indent="-285750">
              <a:buFont typeface="Wingdings" panose="05000000000000000000" pitchFamily="2" charset="2"/>
              <a:buChar char="§"/>
            </a:pPr>
            <a:r>
              <a:rPr lang="en-US" dirty="0"/>
              <a:t>Bring the code related to the box and box-content form the previous example.</a:t>
            </a:r>
          </a:p>
          <a:p>
            <a:pPr marL="285750" indent="-285750">
              <a:buFont typeface="Wingdings" panose="05000000000000000000" pitchFamily="2" charset="2"/>
              <a:buChar char="§"/>
            </a:pPr>
            <a:r>
              <a:rPr lang="en-US" dirty="0"/>
              <a:t>Now we will add some effects to these boxes using the jQuery actions.</a:t>
            </a:r>
          </a:p>
          <a:p>
            <a:pPr marL="285750" indent="-285750">
              <a:buFont typeface="Wingdings" panose="05000000000000000000" pitchFamily="2" charset="2"/>
              <a:buChar char="§"/>
            </a:pPr>
            <a:endParaRPr lang="en-US" dirty="0"/>
          </a:p>
          <a:p>
            <a:r>
              <a:rPr lang="en-US" dirty="0"/>
              <a:t>Code Link:</a:t>
            </a:r>
          </a:p>
          <a:p>
            <a:pPr marL="285750" indent="-285750">
              <a:buFontTx/>
              <a:buChar char="-"/>
            </a:pPr>
            <a:r>
              <a:rPr lang="en-US" dirty="0"/>
              <a:t>jQBasics.html</a:t>
            </a:r>
          </a:p>
        </p:txBody>
      </p:sp>
      <p:pic>
        <p:nvPicPr>
          <p:cNvPr id="4" name="Picture 3">
            <a:extLst>
              <a:ext uri="{FF2B5EF4-FFF2-40B4-BE49-F238E27FC236}">
                <a16:creationId xmlns:a16="http://schemas.microsoft.com/office/drawing/2014/main" id="{FDC7EE27-ED28-4BFC-9975-5BCD34FB69A4}"/>
              </a:ext>
            </a:extLst>
          </p:cNvPr>
          <p:cNvPicPr>
            <a:picLocks noChangeAspect="1"/>
          </p:cNvPicPr>
          <p:nvPr/>
        </p:nvPicPr>
        <p:blipFill>
          <a:blip r:embed="rId2"/>
          <a:stretch>
            <a:fillRect/>
          </a:stretch>
        </p:blipFill>
        <p:spPr>
          <a:xfrm>
            <a:off x="5565162" y="2533416"/>
            <a:ext cx="5815516" cy="2822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546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Animation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some animations to our html page using the jQuery.</a:t>
            </a:r>
          </a:p>
          <a:p>
            <a:r>
              <a:rPr lang="en-US" dirty="0"/>
              <a:t>For this we have to bring back the login fields code back form the previous examples.</a:t>
            </a:r>
          </a:p>
          <a:p>
            <a:endParaRPr lang="en-US" dirty="0"/>
          </a:p>
          <a:p>
            <a:r>
              <a:rPr lang="en-US" dirty="0"/>
              <a:t>Code Link:</a:t>
            </a:r>
          </a:p>
          <a:p>
            <a:pPr marL="285750" indent="-285750">
              <a:buFontTx/>
              <a:buChar char="-"/>
            </a:pPr>
            <a:r>
              <a:rPr lang="en-US" dirty="0"/>
              <a:t>jQBasics.html</a:t>
            </a:r>
          </a:p>
        </p:txBody>
      </p:sp>
      <p:pic>
        <p:nvPicPr>
          <p:cNvPr id="4" name="Picture 3">
            <a:extLst>
              <a:ext uri="{FF2B5EF4-FFF2-40B4-BE49-F238E27FC236}">
                <a16:creationId xmlns:a16="http://schemas.microsoft.com/office/drawing/2014/main" id="{DE79CA2E-5527-49FE-8CFD-40F0D95DD0D9}"/>
              </a:ext>
            </a:extLst>
          </p:cNvPr>
          <p:cNvPicPr>
            <a:picLocks noChangeAspect="1"/>
          </p:cNvPicPr>
          <p:nvPr/>
        </p:nvPicPr>
        <p:blipFill>
          <a:blip r:embed="rId2"/>
          <a:stretch>
            <a:fillRect/>
          </a:stretch>
        </p:blipFill>
        <p:spPr>
          <a:xfrm>
            <a:off x="7399959" y="2044793"/>
            <a:ext cx="4023447" cy="4255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9245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Starting an App using NodeJS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serve a basic html page on the local server with the help of ui5 tooling.</a:t>
            </a:r>
          </a:p>
          <a:p>
            <a:pPr marL="285750" indent="-285750">
              <a:buFont typeface="Wingdings" panose="05000000000000000000" pitchFamily="2" charset="2"/>
              <a:buChar char="§"/>
            </a:pPr>
            <a:r>
              <a:rPr lang="en-US" dirty="0"/>
              <a:t>But before we start we have to install a few dependencies:</a:t>
            </a:r>
          </a:p>
          <a:p>
            <a:pPr marL="342900" indent="-342900">
              <a:buAutoNum type="arabicPeriod"/>
            </a:pPr>
            <a:r>
              <a:rPr lang="en-US" dirty="0"/>
              <a:t>ui5 cli:-  </a:t>
            </a:r>
            <a:r>
              <a:rPr lang="en-US" b="1" i="1" dirty="0">
                <a:solidFill>
                  <a:srgbClr val="FF0000"/>
                </a:solidFill>
              </a:rPr>
              <a:t>npm install @ui5/cli	</a:t>
            </a:r>
            <a:r>
              <a:rPr lang="en-US" b="1" i="1" dirty="0"/>
              <a:t>to install globally: </a:t>
            </a:r>
            <a:r>
              <a:rPr lang="en-US" b="1" i="1" dirty="0">
                <a:solidFill>
                  <a:srgbClr val="FF0000"/>
                </a:solidFill>
              </a:rPr>
              <a:t>npm install -g @ui5/cli</a:t>
            </a:r>
          </a:p>
          <a:p>
            <a:pPr marL="342900" indent="-342900">
              <a:buAutoNum type="arabicPeriod"/>
            </a:pPr>
            <a:r>
              <a:rPr lang="en-US" i="0" dirty="0">
                <a:solidFill>
                  <a:srgbClr val="000000"/>
                </a:solidFill>
                <a:effectLst/>
              </a:rPr>
              <a:t>ux-ui5 </a:t>
            </a:r>
            <a:r>
              <a:rPr lang="en-US" dirty="0"/>
              <a:t>tooling:- </a:t>
            </a:r>
            <a:r>
              <a:rPr lang="en-US" b="1" i="1" dirty="0">
                <a:solidFill>
                  <a:srgbClr val="FF0000"/>
                </a:solidFill>
              </a:rPr>
              <a:t>npm install @sap/ux-ui5-tooling	</a:t>
            </a:r>
            <a:r>
              <a:rPr lang="en-US" b="1" i="1" dirty="0"/>
              <a:t>to install globally: </a:t>
            </a:r>
            <a:r>
              <a:rPr lang="en-US" b="1" i="1" dirty="0">
                <a:solidFill>
                  <a:srgbClr val="FF0000"/>
                </a:solidFill>
              </a:rPr>
              <a:t>npm install –g @sap/ux-ui5-tooling</a:t>
            </a:r>
          </a:p>
          <a:p>
            <a:pPr marL="285750" indent="-285750">
              <a:buFont typeface="Wingdings" panose="05000000000000000000" pitchFamily="2" charset="2"/>
              <a:buChar char="§"/>
            </a:pPr>
            <a:r>
              <a:rPr lang="en-US" dirty="0"/>
              <a:t>Now we have to create a </a:t>
            </a:r>
            <a:r>
              <a:rPr lang="en-US" dirty="0">
                <a:solidFill>
                  <a:schemeClr val="accent6"/>
                </a:solidFill>
              </a:rPr>
              <a:t>webapp</a:t>
            </a:r>
            <a:r>
              <a:rPr lang="en-US" dirty="0"/>
              <a:t> folder in our node project folder,  and in that webapp folder create two files </a:t>
            </a:r>
            <a:r>
              <a:rPr lang="en-US" dirty="0">
                <a:solidFill>
                  <a:schemeClr val="accent6"/>
                </a:solidFill>
              </a:rPr>
              <a:t>index.html </a:t>
            </a:r>
            <a:r>
              <a:rPr lang="en-US" dirty="0"/>
              <a:t>and </a:t>
            </a:r>
            <a:r>
              <a:rPr lang="en-US" dirty="0">
                <a:solidFill>
                  <a:schemeClr val="accent6"/>
                </a:solidFill>
              </a:rPr>
              <a:t>manifest.json</a:t>
            </a:r>
            <a:r>
              <a:rPr lang="en-US" dirty="0"/>
              <a:t>.</a:t>
            </a:r>
          </a:p>
          <a:p>
            <a:pPr marL="285750" indent="-285750">
              <a:buFont typeface="Wingdings" panose="05000000000000000000" pitchFamily="2" charset="2"/>
              <a:buChar char="§"/>
            </a:pPr>
            <a:r>
              <a:rPr lang="en-US" dirty="0"/>
              <a:t>Also create a </a:t>
            </a:r>
            <a:r>
              <a:rPr lang="en-US" dirty="0">
                <a:solidFill>
                  <a:schemeClr val="accent6"/>
                </a:solidFill>
              </a:rPr>
              <a:t>ui5.yaml </a:t>
            </a:r>
            <a:r>
              <a:rPr lang="en-US" dirty="0"/>
              <a:t>file in the project folder.</a:t>
            </a:r>
          </a:p>
          <a:p>
            <a:pPr marL="285750" indent="-285750">
              <a:buFont typeface="Wingdings" panose="05000000000000000000" pitchFamily="2" charset="2"/>
              <a:buChar char="§"/>
            </a:pPr>
            <a:r>
              <a:rPr lang="en-US" dirty="0"/>
              <a:t>Add the required code in all the files form the links provided below.</a:t>
            </a:r>
          </a:p>
          <a:p>
            <a:pPr marL="285750" indent="-285750">
              <a:buFont typeface="Wingdings" panose="05000000000000000000" pitchFamily="2" charset="2"/>
              <a:buChar char="§"/>
            </a:pPr>
            <a:r>
              <a:rPr lang="en-US" dirty="0"/>
              <a:t>Now to run the project use command: </a:t>
            </a:r>
            <a:r>
              <a:rPr lang="en-US" b="1" i="1" dirty="0">
                <a:solidFill>
                  <a:schemeClr val="accent6"/>
                </a:solidFill>
              </a:rPr>
              <a:t>ui5 serve</a:t>
            </a:r>
          </a:p>
          <a:p>
            <a:pPr marL="285750" indent="-285750">
              <a:buFont typeface="Wingdings" panose="05000000000000000000" pitchFamily="2" charset="2"/>
              <a:buChar char="§"/>
            </a:pPr>
            <a:endParaRPr lang="en-US" b="1" i="1" dirty="0">
              <a:solidFill>
                <a:schemeClr val="accent6"/>
              </a:solidFill>
            </a:endParaRPr>
          </a:p>
          <a:p>
            <a:r>
              <a:rPr lang="en-US" dirty="0"/>
              <a:t>Code Links:</a:t>
            </a:r>
          </a:p>
          <a:p>
            <a:pPr marL="285750" indent="-285750">
              <a:buFontTx/>
              <a:buChar char="-"/>
            </a:pPr>
            <a:r>
              <a:rPr lang="en-US" dirty="0"/>
              <a:t>index.html</a:t>
            </a:r>
          </a:p>
          <a:p>
            <a:pPr marL="285750" indent="-285750">
              <a:buFontTx/>
              <a:buChar char="-"/>
            </a:pPr>
            <a:r>
              <a:rPr lang="en-US" dirty="0"/>
              <a:t>manifest.json</a:t>
            </a:r>
          </a:p>
          <a:p>
            <a:pPr marL="285750" indent="-285750">
              <a:buFontTx/>
              <a:buChar char="-"/>
            </a:pPr>
            <a:r>
              <a:rPr lang="en-US" dirty="0"/>
              <a:t>ui5.yaml</a:t>
            </a:r>
          </a:p>
        </p:txBody>
      </p:sp>
      <p:pic>
        <p:nvPicPr>
          <p:cNvPr id="4" name="Picture 3">
            <a:extLst>
              <a:ext uri="{FF2B5EF4-FFF2-40B4-BE49-F238E27FC236}">
                <a16:creationId xmlns:a16="http://schemas.microsoft.com/office/drawing/2014/main" id="{A7BBD615-F919-4634-95CC-6034E69FD7BA}"/>
              </a:ext>
            </a:extLst>
          </p:cNvPr>
          <p:cNvPicPr>
            <a:picLocks noChangeAspect="1"/>
          </p:cNvPicPr>
          <p:nvPr/>
        </p:nvPicPr>
        <p:blipFill>
          <a:blip r:embed="rId2"/>
          <a:stretch>
            <a:fillRect/>
          </a:stretch>
        </p:blipFill>
        <p:spPr>
          <a:xfrm>
            <a:off x="7842174" y="3167201"/>
            <a:ext cx="3581232" cy="3164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0971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118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Srinivas</a:t>
            </a:r>
          </a:p>
        </p:txBody>
      </p:sp>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spTree>
    <p:extLst>
      <p:ext uri="{BB962C8B-B14F-4D97-AF65-F5344CB8AC3E}">
        <p14:creationId xmlns:p14="http://schemas.microsoft.com/office/powerpoint/2010/main" val="1440669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Tree>
    <p:extLst>
      <p:ext uri="{BB962C8B-B14F-4D97-AF65-F5344CB8AC3E}">
        <p14:creationId xmlns:p14="http://schemas.microsoft.com/office/powerpoint/2010/main" val="188249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3"/>
              </a:rPr>
              <a:t>Development/Design Guidelines</a:t>
            </a:r>
            <a:endParaRPr lang="en-US" dirty="0">
              <a:solidFill>
                <a:prstClr val="black"/>
              </a:solidFill>
            </a:endParaRPr>
          </a:p>
          <a:p>
            <a:endParaRPr lang="en-US" dirty="0"/>
          </a:p>
        </p:txBody>
      </p:sp>
    </p:spTree>
    <p:extLst>
      <p:ext uri="{BB962C8B-B14F-4D97-AF65-F5344CB8AC3E}">
        <p14:creationId xmlns:p14="http://schemas.microsoft.com/office/powerpoint/2010/main" val="1755524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20251</TotalTime>
  <Words>6595</Words>
  <Application>Microsoft Office PowerPoint</Application>
  <PresentationFormat>Widescreen</PresentationFormat>
  <Paragraphs>746</Paragraphs>
  <Slides>59</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59</vt:i4>
      </vt:variant>
    </vt:vector>
  </HeadingPairs>
  <TitlesOfParts>
    <vt:vector size="75" baseType="lpstr">
      <vt:lpstr>-apple-system</vt:lpstr>
      <vt:lpstr>Arial</vt:lpstr>
      <vt:lpstr>Arial Black</vt:lpstr>
      <vt:lpstr>Calibri</vt:lpstr>
      <vt:lpstr>Calibri (Body)</vt:lpstr>
      <vt:lpstr>Calibri (Body)</vt:lpstr>
      <vt:lpstr>Calibri Light</vt:lpstr>
      <vt:lpstr>Consolas</vt:lpstr>
      <vt:lpstr>Cooper Black</vt:lpstr>
      <vt:lpstr>inter-bold</vt:lpstr>
      <vt:lpstr>inter-regular</vt:lpstr>
      <vt:lpstr>Segoe UI</vt:lpstr>
      <vt:lpstr>urw-din</vt:lpstr>
      <vt:lpstr>Verdana</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Srinivas Saluru</cp:lastModifiedBy>
  <cp:revision>711</cp:revision>
  <dcterms:created xsi:type="dcterms:W3CDTF">2016-07-10T03:33:26Z</dcterms:created>
  <dcterms:modified xsi:type="dcterms:W3CDTF">2023-01-12T09:53:39Z</dcterms:modified>
</cp:coreProperties>
</file>